
<file path=[Content_Types].xml><?xml version="1.0" encoding="utf-8"?>
<Types xmlns="http://schemas.openxmlformats.org/package/2006/content-types">
  <Default Extension="xml" ContentType="application/xml"/>
  <Default Extension="svg" ContentType="image/svg+xml"/>
  <Default Extension="jpeg" ContentType="image/jpeg"/>
  <Default Extension="mp3" ContentType="audio/mpeg"/>
  <Default Extension="jpg" ContentType="image/jpe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5.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307" r:id="rId5"/>
    <p:sldId id="264" r:id="rId6"/>
    <p:sldId id="295" r:id="rId7"/>
    <p:sldId id="265" r:id="rId8"/>
    <p:sldId id="267" r:id="rId9"/>
    <p:sldId id="285" r:id="rId10"/>
    <p:sldId id="286" r:id="rId11"/>
    <p:sldId id="282" r:id="rId12"/>
    <p:sldId id="292" r:id="rId13"/>
    <p:sldId id="308" r:id="rId14"/>
    <p:sldId id="297" r:id="rId15"/>
    <p:sldId id="298" r:id="rId16"/>
    <p:sldId id="299" r:id="rId17"/>
    <p:sldId id="296" r:id="rId18"/>
    <p:sldId id="301" r:id="rId19"/>
    <p:sldId id="317" r:id="rId20"/>
    <p:sldId id="318" r:id="rId21"/>
    <p:sldId id="319" r:id="rId22"/>
    <p:sldId id="320" r:id="rId23"/>
    <p:sldId id="321" r:id="rId24"/>
    <p:sldId id="283" r:id="rId25"/>
    <p:sldId id="288" r:id="rId26"/>
    <p:sldId id="303" r:id="rId27"/>
    <p:sldId id="304" r:id="rId28"/>
    <p:sldId id="305" r:id="rId29"/>
    <p:sldId id="287" r:id="rId30"/>
    <p:sldId id="278" r:id="rId31"/>
    <p:sldId id="309" r:id="rId32"/>
    <p:sldId id="311" r:id="rId33"/>
    <p:sldId id="310" r:id="rId34"/>
    <p:sldId id="306" r:id="rId35"/>
    <p:sldId id="312" r:id="rId36"/>
    <p:sldId id="314" r:id="rId37"/>
    <p:sldId id="315" r:id="rId38"/>
    <p:sldId id="316"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userDrawn="1">
          <p15:clr>
            <a:srgbClr val="A4A3A4"/>
          </p15:clr>
        </p15:guide>
        <p15:guide id="5"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y~ Steven" initials="H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569D"/>
    <a:srgbClr val="F2F2F2"/>
    <a:srgbClr val="3434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54" autoAdjust="0"/>
    <p:restoredTop sz="56191" autoAdjust="0"/>
  </p:normalViewPr>
  <p:slideViewPr>
    <p:cSldViewPr snapToGrid="0">
      <p:cViewPr>
        <p:scale>
          <a:sx n="100" d="100"/>
          <a:sy n="100" d="100"/>
        </p:scale>
        <p:origin x="-184" y="-512"/>
      </p:cViewPr>
      <p:guideLst>
        <p:guide orient="horz"/>
        <p:guide pos="3840"/>
      </p:guideLst>
    </p:cSldViewPr>
  </p:slid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46"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23T23:32:04.475"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12087A-A777-C147-B5D5-365DCA7DCA4F}" type="datetimeFigureOut">
              <a:rPr kumimoji="1" lang="zh-CN" altLang="en-US" smtClean="0"/>
              <a:t>2017/9/27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3BE34-97E2-4F40-AF74-7472EE299161}" type="slidenum">
              <a:rPr kumimoji="1" lang="zh-CN" altLang="en-US" smtClean="0"/>
              <a:t>‹#›</a:t>
            </a:fld>
            <a:endParaRPr kumimoji="1" lang="zh-CN" altLang="en-US"/>
          </a:p>
        </p:txBody>
      </p:sp>
    </p:spTree>
    <p:extLst>
      <p:ext uri="{BB962C8B-B14F-4D97-AF65-F5344CB8AC3E}">
        <p14:creationId xmlns:p14="http://schemas.microsoft.com/office/powerpoint/2010/main" val="1646556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baseline="-25000" dirty="0">
                <a:effectLst/>
                <a:latin typeface="Helvetica Neue"/>
                <a:ea typeface="Helvetica Neue"/>
                <a:cs typeface="Helvetica Neue"/>
                <a:sym typeface="Helvetica Neue"/>
              </a:rPr>
              <a:t>老师们大家好 我们的大创课题是 基于</a:t>
            </a:r>
            <a:r>
              <a:rPr lang="en-US" altLang="zh-CN" sz="1200" b="0" baseline="-25000" dirty="0" err="1">
                <a:effectLst/>
                <a:latin typeface="Helvetica Neue"/>
                <a:ea typeface="Helvetica Neue"/>
                <a:cs typeface="Helvetica Neue"/>
                <a:sym typeface="Helvetica Neue"/>
              </a:rPr>
              <a:t>vivado</a:t>
            </a:r>
            <a:r>
              <a:rPr lang="zh-CN" altLang="en-US" sz="1200" b="0" baseline="-25000" dirty="0">
                <a:effectLst/>
                <a:latin typeface="Helvetica Neue"/>
                <a:ea typeface="Helvetica Neue"/>
                <a:cs typeface="Helvetica Neue"/>
                <a:sym typeface="Helvetica Neue"/>
              </a:rPr>
              <a:t>的</a:t>
            </a:r>
            <a:r>
              <a:rPr lang="en-US" altLang="zh-CN" sz="1200" b="0" baseline="-25000" dirty="0">
                <a:effectLst/>
                <a:latin typeface="Helvetica Neue"/>
                <a:ea typeface="Helvetica Neue"/>
                <a:cs typeface="Helvetica Neue"/>
                <a:sym typeface="Helvetica Neue"/>
              </a:rPr>
              <a:t>FPGA</a:t>
            </a:r>
            <a:r>
              <a:rPr lang="zh-CN" altLang="en-US" sz="1200" b="0" baseline="-25000" dirty="0">
                <a:effectLst/>
                <a:latin typeface="Helvetica Neue"/>
                <a:ea typeface="Helvetica Neue"/>
                <a:cs typeface="Helvetica Neue"/>
                <a:sym typeface="Helvetica Neue"/>
              </a:rPr>
              <a:t>实验教学平台 </a:t>
            </a:r>
          </a:p>
          <a:p>
            <a:r>
              <a:rPr lang="zh-CN" altLang="en-US" sz="1200" b="0" baseline="-25000" dirty="0">
                <a:effectLst/>
                <a:latin typeface="Helvetica Neue"/>
                <a:ea typeface="Helvetica Neue"/>
                <a:cs typeface="Helvetica Neue"/>
                <a:sym typeface="Helvetica Neue"/>
              </a:rPr>
              <a:t>我是该课题的项目负责人：贾诗远 </a:t>
            </a:r>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a:t>
            </a:fld>
            <a:endParaRPr kumimoji="1" lang="zh-CN" altLang="en-US"/>
          </a:p>
        </p:txBody>
      </p:sp>
    </p:spTree>
    <p:extLst>
      <p:ext uri="{BB962C8B-B14F-4D97-AF65-F5344CB8AC3E}">
        <p14:creationId xmlns:p14="http://schemas.microsoft.com/office/powerpoint/2010/main" val="508867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我们团队的分工十分明确 </a:t>
            </a:r>
          </a:p>
          <a:p>
            <a:r>
              <a:rPr kumimoji="1" lang="zh-CN" altLang="en-US" dirty="0"/>
              <a:t>由我 和 曹梦鑫 负责</a:t>
            </a:r>
            <a:r>
              <a:rPr lang="zh-CN" altLang="zh-CN" sz="1200" kern="1200" dirty="0">
                <a:solidFill>
                  <a:schemeClr val="tx1"/>
                </a:solidFill>
                <a:effectLst/>
                <a:latin typeface="+mn-lt"/>
                <a:ea typeface="+mn-ea"/>
                <a:cs typeface="+mn-cs"/>
              </a:rPr>
              <a:t>调试并最终实现</a:t>
            </a:r>
            <a:r>
              <a:rPr lang="en-US" altLang="zh-CN" sz="1200" kern="1200" dirty="0" err="1">
                <a:solidFill>
                  <a:schemeClr val="tx1"/>
                </a:solidFill>
                <a:effectLst/>
                <a:latin typeface="+mn-lt"/>
                <a:ea typeface="+mn-ea"/>
                <a:cs typeface="+mn-cs"/>
              </a:rPr>
              <a:t>vivado</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FPGA</a:t>
            </a:r>
            <a:r>
              <a:rPr lang="zh-CN" altLang="zh-CN" sz="1200" kern="1200" dirty="0">
                <a:solidFill>
                  <a:schemeClr val="tx1"/>
                </a:solidFill>
                <a:effectLst/>
                <a:latin typeface="+mn-lt"/>
                <a:ea typeface="+mn-ea"/>
                <a:cs typeface="+mn-cs"/>
              </a:rPr>
              <a:t>板子的远程连接 编写通过命令行操控</a:t>
            </a:r>
            <a:r>
              <a:rPr lang="en-US" altLang="zh-CN" sz="1200" kern="1200" dirty="0" err="1">
                <a:solidFill>
                  <a:schemeClr val="tx1"/>
                </a:solidFill>
                <a:effectLst/>
                <a:latin typeface="+mn-lt"/>
                <a:ea typeface="+mn-ea"/>
                <a:cs typeface="+mn-cs"/>
              </a:rPr>
              <a:t>vivado</a:t>
            </a:r>
            <a:r>
              <a:rPr lang="zh-CN" altLang="zh-CN" sz="1200" kern="1200" dirty="0">
                <a:solidFill>
                  <a:schemeClr val="tx1"/>
                </a:solidFill>
                <a:effectLst/>
                <a:latin typeface="+mn-lt"/>
                <a:ea typeface="+mn-ea"/>
                <a:cs typeface="+mn-cs"/>
              </a:rPr>
              <a:t>对应的</a:t>
            </a:r>
            <a:r>
              <a:rPr lang="en-US" altLang="zh-CN" sz="1200" kern="1200" dirty="0">
                <a:solidFill>
                  <a:schemeClr val="tx1"/>
                </a:solidFill>
                <a:effectLst/>
                <a:latin typeface="+mn-lt"/>
                <a:ea typeface="+mn-ea"/>
                <a:cs typeface="+mn-cs"/>
              </a:rPr>
              <a:t>TCL</a:t>
            </a:r>
            <a:r>
              <a:rPr lang="zh-CN" altLang="zh-CN" sz="1200" kern="1200" dirty="0">
                <a:solidFill>
                  <a:schemeClr val="tx1"/>
                </a:solidFill>
                <a:effectLst/>
                <a:latin typeface="+mn-lt"/>
                <a:ea typeface="+mn-ea"/>
                <a:cs typeface="+mn-cs"/>
              </a:rPr>
              <a:t>代码 成功调试并得到反馈结果的压缩文件</a:t>
            </a:r>
            <a:r>
              <a:rPr lang="zh-CN" altLang="zh-CN" dirty="0">
                <a:effectLst/>
              </a:rPr>
              <a:t> </a:t>
            </a:r>
            <a:endParaRPr lang="zh-CN" altLang="en-US" dirty="0">
              <a:effectLst/>
            </a:endParaRPr>
          </a:p>
          <a:p>
            <a:endParaRPr kumimoji="1" lang="zh-CN" altLang="en-US" dirty="0">
              <a:effectLst/>
            </a:endParaRPr>
          </a:p>
          <a:p>
            <a:r>
              <a:rPr kumimoji="1" lang="zh-CN" altLang="en-US" dirty="0"/>
              <a:t>由郭彤宇 刘源东 罗子乾负责</a:t>
            </a:r>
            <a:r>
              <a:rPr lang="zh-CN" altLang="zh-CN" sz="1200" kern="1200" dirty="0">
                <a:solidFill>
                  <a:schemeClr val="tx1"/>
                </a:solidFill>
                <a:effectLst/>
                <a:latin typeface="+mn-lt"/>
                <a:ea typeface="+mn-ea"/>
                <a:cs typeface="+mn-cs"/>
              </a:rPr>
              <a:t>编写了界面友好的远程教学平台的学生界面 以及 管理员界面</a:t>
            </a:r>
            <a:r>
              <a:rPr lang="zh-CN" altLang="zh-CN" dirty="0">
                <a:effectLst/>
              </a:rPr>
              <a:t> </a:t>
            </a:r>
            <a:r>
              <a:rPr lang="zh-CN" altLang="en-US" dirty="0">
                <a:effectLst/>
              </a:rPr>
              <a:t>并实现对代码的上传 下载 以及调用服务器端的命令行等一系列工作</a:t>
            </a:r>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10</a:t>
            </a:fld>
            <a:endParaRPr kumimoji="1" lang="zh-CN" altLang="en-US"/>
          </a:p>
        </p:txBody>
      </p:sp>
    </p:spTree>
    <p:extLst>
      <p:ext uri="{BB962C8B-B14F-4D97-AF65-F5344CB8AC3E}">
        <p14:creationId xmlns:p14="http://schemas.microsoft.com/office/powerpoint/2010/main" val="1935271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接下来我将介绍我们组 项目具体的实现方式 以及我们目前的研究成果</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11</a:t>
            </a:fld>
            <a:endParaRPr kumimoji="1" lang="zh-CN" altLang="en-US"/>
          </a:p>
        </p:txBody>
      </p:sp>
    </p:spTree>
    <p:extLst>
      <p:ext uri="{BB962C8B-B14F-4D97-AF65-F5344CB8AC3E}">
        <p14:creationId xmlns:p14="http://schemas.microsoft.com/office/powerpoint/2010/main" val="1683426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我们刚才一直在强调 可以突破 时间 和 地点 的限制 让学生可以随时随地的完成实验 而我们是如何做到的呢？ 没错 就是通过网页 我们搭建的教学平台使得用户不需要在本地</a:t>
            </a:r>
            <a:r>
              <a:rPr lang="zh-CN" altLang="en-US" sz="1200" kern="1200" dirty="0" smtClean="0">
                <a:solidFill>
                  <a:schemeClr val="tx1"/>
                </a:solidFill>
                <a:latin typeface="+mn-lt"/>
                <a:ea typeface="+mn-ea"/>
                <a:cs typeface="+mn-cs"/>
              </a:rPr>
              <a:t>安装</a:t>
            </a:r>
            <a:r>
              <a:rPr lang="en-US" altLang="zh-CN" sz="1200" kern="1200" dirty="0">
                <a:solidFill>
                  <a:schemeClr val="tx1"/>
                </a:solidFill>
                <a:latin typeface="+mn-lt"/>
                <a:ea typeface="+mn-ea"/>
                <a:cs typeface="+mn-cs"/>
              </a:rPr>
              <a:t>4</a:t>
            </a:r>
            <a:r>
              <a:rPr lang="en-US" altLang="zh-CN" sz="1200" kern="1200" dirty="0" smtClean="0">
                <a:solidFill>
                  <a:schemeClr val="tx1"/>
                </a:solidFill>
                <a:latin typeface="+mn-lt"/>
                <a:ea typeface="+mn-ea"/>
                <a:cs typeface="+mn-cs"/>
              </a:rPr>
              <a:t>2</a:t>
            </a:r>
            <a:r>
              <a:rPr lang="zh-CN" altLang="en-US" sz="1200" kern="1200" dirty="0">
                <a:solidFill>
                  <a:schemeClr val="tx1"/>
                </a:solidFill>
                <a:latin typeface="+mn-lt"/>
                <a:ea typeface="+mn-ea"/>
                <a:cs typeface="+mn-cs"/>
              </a:rPr>
              <a:t>个</a:t>
            </a:r>
            <a:r>
              <a:rPr lang="en-US" altLang="zh-CN" sz="1200" kern="1200" dirty="0">
                <a:solidFill>
                  <a:schemeClr val="tx1"/>
                </a:solidFill>
                <a:latin typeface="+mn-lt"/>
                <a:ea typeface="+mn-ea"/>
                <a:cs typeface="+mn-cs"/>
              </a:rPr>
              <a:t>G</a:t>
            </a:r>
            <a:r>
              <a:rPr lang="zh-CN" altLang="en-US" sz="1200" kern="1200" dirty="0">
                <a:solidFill>
                  <a:schemeClr val="tx1"/>
                </a:solidFill>
                <a:latin typeface="+mn-lt"/>
                <a:ea typeface="+mn-ea"/>
                <a:cs typeface="+mn-cs"/>
              </a:rPr>
              <a:t>的</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软件 </a:t>
            </a:r>
            <a:r>
              <a:rPr lang="zh-CN" altLang="en-US" sz="1200" kern="1200" dirty="0" smtClean="0">
                <a:solidFill>
                  <a:schemeClr val="tx1"/>
                </a:solidFill>
                <a:latin typeface="+mn-lt"/>
                <a:ea typeface="+mn-ea"/>
                <a:cs typeface="+mn-cs"/>
              </a:rPr>
              <a:t>只</a:t>
            </a:r>
            <a:r>
              <a:rPr lang="zh-CN" altLang="en-US" sz="1200" kern="1200" dirty="0">
                <a:solidFill>
                  <a:schemeClr val="tx1"/>
                </a:solidFill>
                <a:latin typeface="+mn-lt"/>
                <a:ea typeface="+mn-ea"/>
                <a:cs typeface="+mn-cs"/>
              </a:rPr>
              <a:t>需要用户登录</a:t>
            </a:r>
            <a:r>
              <a:rPr lang="zh-CN" altLang="en-US" sz="1200" kern="1200" dirty="0" smtClean="0">
                <a:solidFill>
                  <a:schemeClr val="tx1"/>
                </a:solidFill>
                <a:latin typeface="+mn-lt"/>
                <a:ea typeface="+mn-ea"/>
                <a:cs typeface="+mn-cs"/>
              </a:rPr>
              <a:t>网页 </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endParaRPr lang="zh-CN" altLang="en-US"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将源代码 约束文件 和 仿真文件 上传到  网页 就可以得到实验的反馈结果</a:t>
            </a:r>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12</a:t>
            </a:fld>
            <a:endParaRPr kumimoji="1" lang="zh-CN" altLang="en-US"/>
          </a:p>
        </p:txBody>
      </p:sp>
    </p:spTree>
    <p:extLst>
      <p:ext uri="{BB962C8B-B14F-4D97-AF65-F5344CB8AC3E}">
        <p14:creationId xmlns:p14="http://schemas.microsoft.com/office/powerpoint/2010/main" val="1431377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我们刚才一直在强调 可以突破 时间 和 地点 的限制 让学生可以随时随地的完成实验 而我们是如何做到的呢？ 没错 就是通过网页 我们搭建的教学平台使得用户不需要在本地安装</a:t>
            </a:r>
            <a:r>
              <a:rPr lang="en-US" altLang="zh-CN" sz="1200" kern="1200" dirty="0">
                <a:solidFill>
                  <a:schemeClr val="tx1"/>
                </a:solidFill>
                <a:latin typeface="+mn-lt"/>
                <a:ea typeface="+mn-ea"/>
                <a:cs typeface="+mn-cs"/>
              </a:rPr>
              <a:t>22</a:t>
            </a:r>
            <a:r>
              <a:rPr lang="zh-CN" altLang="en-US" sz="1200" kern="1200" dirty="0">
                <a:solidFill>
                  <a:schemeClr val="tx1"/>
                </a:solidFill>
                <a:latin typeface="+mn-lt"/>
                <a:ea typeface="+mn-ea"/>
                <a:cs typeface="+mn-cs"/>
              </a:rPr>
              <a:t>个</a:t>
            </a:r>
            <a:r>
              <a:rPr lang="en-US" altLang="zh-CN" sz="1200" kern="1200" dirty="0">
                <a:solidFill>
                  <a:schemeClr val="tx1"/>
                </a:solidFill>
                <a:latin typeface="+mn-lt"/>
                <a:ea typeface="+mn-ea"/>
                <a:cs typeface="+mn-cs"/>
              </a:rPr>
              <a:t>G</a:t>
            </a:r>
            <a:r>
              <a:rPr lang="zh-CN" altLang="en-US" sz="1200" kern="1200" dirty="0">
                <a:solidFill>
                  <a:schemeClr val="tx1"/>
                </a:solidFill>
                <a:latin typeface="+mn-lt"/>
                <a:ea typeface="+mn-ea"/>
                <a:cs typeface="+mn-cs"/>
              </a:rPr>
              <a:t>的</a:t>
            </a:r>
            <a:r>
              <a:rPr lang="en-US" altLang="zh-CN" sz="1200" kern="1200" dirty="0" err="1">
                <a:solidFill>
                  <a:schemeClr val="tx1"/>
                </a:solidFill>
                <a:latin typeface="+mn-lt"/>
                <a:ea typeface="+mn-ea"/>
                <a:cs typeface="+mn-cs"/>
              </a:rPr>
              <a:t>vivado</a:t>
            </a:r>
            <a:r>
              <a:rPr lang="en-US" altLang="zh-CN" sz="1200" kern="1200" dirty="0">
                <a:solidFill>
                  <a:schemeClr val="tx1"/>
                </a:solidFill>
                <a:latin typeface="+mn-lt"/>
                <a:ea typeface="+mn-ea"/>
                <a:cs typeface="+mn-cs"/>
              </a:rPr>
              <a:t> </a:t>
            </a:r>
            <a:r>
              <a:rPr lang="zh-CN" altLang="en-US" sz="1200" kern="1200" dirty="0">
                <a:solidFill>
                  <a:schemeClr val="tx1"/>
                </a:solidFill>
                <a:latin typeface="+mn-lt"/>
                <a:ea typeface="+mn-ea"/>
                <a:cs typeface="+mn-cs"/>
              </a:rPr>
              <a:t>只需要用户登录网页</a:t>
            </a:r>
          </a:p>
          <a:p>
            <a:r>
              <a:rPr lang="zh-CN" altLang="en-US" sz="1200" kern="1200" dirty="0">
                <a:solidFill>
                  <a:schemeClr val="tx1"/>
                </a:solidFill>
                <a:latin typeface="+mn-lt"/>
                <a:ea typeface="+mn-ea"/>
                <a:cs typeface="+mn-cs"/>
              </a:rPr>
              <a:t>将源代码 约束文件 和 仿真文件 上传到  网页 就可以得到实验的反馈结果</a:t>
            </a:r>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13</a:t>
            </a:fld>
            <a:endParaRPr kumimoji="1" lang="zh-CN" altLang="en-US"/>
          </a:p>
        </p:txBody>
      </p:sp>
    </p:spTree>
    <p:extLst>
      <p:ext uri="{BB962C8B-B14F-4D97-AF65-F5344CB8AC3E}">
        <p14:creationId xmlns:p14="http://schemas.microsoft.com/office/powerpoint/2010/main" val="938788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考虑是在高校内使用，我们通过使用</a:t>
            </a:r>
            <a:r>
              <a:rPr lang="en-US" altLang="zh-CN" sz="1200" kern="1200" dirty="0" err="1">
                <a:solidFill>
                  <a:schemeClr val="tx1"/>
                </a:solidFill>
                <a:latin typeface="+mn-lt"/>
                <a:ea typeface="+mn-ea"/>
                <a:cs typeface="+mn-cs"/>
              </a:rPr>
              <a:t>php</a:t>
            </a:r>
            <a:r>
              <a:rPr lang="zh-CN" altLang="en-US" sz="1200" kern="1200" baseline="0" dirty="0">
                <a:solidFill>
                  <a:schemeClr val="tx1"/>
                </a:solidFill>
                <a:latin typeface="+mn-lt"/>
                <a:ea typeface="+mn-ea"/>
                <a:cs typeface="+mn-cs"/>
              </a:rPr>
              <a:t> </a:t>
            </a:r>
            <a:r>
              <a:rPr lang="en-US" altLang="zh-CN" sz="1200" kern="1200" dirty="0">
                <a:solidFill>
                  <a:schemeClr val="tx1"/>
                </a:solidFill>
                <a:latin typeface="+mn-lt"/>
                <a:ea typeface="+mn-ea"/>
                <a:cs typeface="+mn-cs"/>
              </a:rPr>
              <a:t>apache</a:t>
            </a:r>
            <a:r>
              <a:rPr lang="zh-CN" altLang="en-US" sz="1200" kern="1200" dirty="0">
                <a:solidFill>
                  <a:schemeClr val="tx1"/>
                </a:solidFill>
                <a:latin typeface="+mn-lt"/>
                <a:ea typeface="+mn-ea"/>
                <a:cs typeface="+mn-cs"/>
              </a:rPr>
              <a:t>以及 </a:t>
            </a:r>
            <a:r>
              <a:rPr lang="en-US" altLang="zh-CN" sz="1200" kern="1200" dirty="0" err="1">
                <a:solidFill>
                  <a:schemeClr val="tx1"/>
                </a:solidFill>
                <a:latin typeface="+mn-lt"/>
                <a:ea typeface="+mn-ea"/>
                <a:cs typeface="+mn-cs"/>
              </a:rPr>
              <a:t>MySql</a:t>
            </a:r>
            <a:r>
              <a:rPr lang="zh-CN" altLang="en-US" sz="1200" kern="1200" dirty="0">
                <a:solidFill>
                  <a:schemeClr val="tx1"/>
                </a:solidFill>
                <a:latin typeface="+mn-lt"/>
                <a:ea typeface="+mn-ea"/>
                <a:cs typeface="+mn-cs"/>
              </a:rPr>
              <a:t>的方式建立了虚拟主机 生成了可局域网访问的网页平台 ，只要你连接到了北邮的校园网</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访问 </a:t>
            </a:r>
            <a:r>
              <a:rPr lang="zh-CN" altLang="en-US" sz="1200" kern="1200" dirty="0">
                <a:solidFill>
                  <a:schemeClr val="tx1"/>
                </a:solidFill>
                <a:latin typeface="+mn-lt"/>
                <a:ea typeface="+mn-ea"/>
                <a:cs typeface="+mn-cs"/>
              </a:rPr>
              <a:t>对应的</a:t>
            </a:r>
            <a:r>
              <a:rPr lang="en-US" altLang="zh-CN" sz="1200" kern="1200" dirty="0">
                <a:solidFill>
                  <a:schemeClr val="tx1"/>
                </a:solidFill>
                <a:latin typeface="+mn-lt"/>
                <a:ea typeface="+mn-ea"/>
                <a:cs typeface="+mn-cs"/>
              </a:rPr>
              <a:t>IP</a:t>
            </a:r>
            <a:r>
              <a:rPr lang="zh-CN" altLang="en-US" sz="1200" kern="1200" dirty="0">
                <a:solidFill>
                  <a:schemeClr val="tx1"/>
                </a:solidFill>
                <a:latin typeface="+mn-lt"/>
                <a:ea typeface="+mn-ea"/>
                <a:cs typeface="+mn-cs"/>
              </a:rPr>
              <a:t>地址</a:t>
            </a:r>
            <a:r>
              <a:rPr lang="zh-CN" altLang="en-US" sz="1200" kern="1200" baseline="0" dirty="0">
                <a:solidFill>
                  <a:schemeClr val="tx1"/>
                </a:solidFill>
                <a:latin typeface="+mn-lt"/>
                <a:ea typeface="+mn-ea"/>
                <a:cs typeface="+mn-cs"/>
              </a:rPr>
              <a:t> 反斜杠</a:t>
            </a:r>
            <a:r>
              <a:rPr lang="en-US" altLang="zh-CN" sz="1200" kern="1200" baseline="0" dirty="0">
                <a:solidFill>
                  <a:schemeClr val="tx1"/>
                </a:solidFill>
                <a:latin typeface="+mn-lt"/>
                <a:ea typeface="+mn-ea"/>
                <a:cs typeface="+mn-cs"/>
              </a:rPr>
              <a:t>slash</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a:t>
            </a:r>
            <a:r>
              <a:rPr lang="zh-CN" altLang="en-US" sz="1200" kern="1200" baseline="0" dirty="0">
                <a:solidFill>
                  <a:schemeClr val="tx1"/>
                </a:solidFill>
                <a:latin typeface="+mn-lt"/>
                <a:ea typeface="+mn-ea"/>
                <a:cs typeface="+mn-cs"/>
              </a:rPr>
              <a:t> </a:t>
            </a:r>
            <a:r>
              <a:rPr lang="en-US" altLang="zh-CN" sz="1200" kern="1200" dirty="0" err="1">
                <a:solidFill>
                  <a:schemeClr val="tx1"/>
                </a:solidFill>
                <a:latin typeface="+mn-lt"/>
                <a:ea typeface="+mn-ea"/>
                <a:cs typeface="+mn-cs"/>
              </a:rPr>
              <a:t>wevivado</a:t>
            </a:r>
            <a:r>
              <a:rPr lang="en-US" altLang="zh-CN" sz="1200" kern="1200" dirty="0">
                <a:solidFill>
                  <a:schemeClr val="tx1"/>
                </a:solidFill>
                <a:latin typeface="+mn-lt"/>
                <a:ea typeface="+mn-ea"/>
                <a:cs typeface="+mn-cs"/>
              </a:rPr>
              <a:t> </a:t>
            </a:r>
            <a:r>
              <a:rPr lang="zh-CN" altLang="en-US" sz="1200" kern="1200" dirty="0">
                <a:solidFill>
                  <a:schemeClr val="tx1"/>
                </a:solidFill>
                <a:latin typeface="+mn-lt"/>
                <a:ea typeface="+mn-ea"/>
                <a:cs typeface="+mn-cs"/>
              </a:rPr>
              <a:t>就可以登陆我们的教学平台</a:t>
            </a: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14</a:t>
            </a:fld>
            <a:endParaRPr kumimoji="1" lang="zh-CN" altLang="en-US"/>
          </a:p>
        </p:txBody>
      </p:sp>
    </p:spTree>
    <p:extLst>
      <p:ext uri="{BB962C8B-B14F-4D97-AF65-F5344CB8AC3E}">
        <p14:creationId xmlns:p14="http://schemas.microsoft.com/office/powerpoint/2010/main" val="693854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考虑是在高校内使用，我们通过使用</a:t>
            </a:r>
            <a:r>
              <a:rPr lang="en-US" altLang="zh-CN" sz="1200" kern="1200" dirty="0" err="1">
                <a:solidFill>
                  <a:schemeClr val="tx1"/>
                </a:solidFill>
                <a:latin typeface="+mn-lt"/>
                <a:ea typeface="+mn-ea"/>
                <a:cs typeface="+mn-cs"/>
              </a:rPr>
              <a:t>php</a:t>
            </a:r>
            <a:r>
              <a:rPr lang="zh-CN" altLang="en-US" sz="1200" kern="1200" baseline="0" dirty="0">
                <a:solidFill>
                  <a:schemeClr val="tx1"/>
                </a:solidFill>
                <a:latin typeface="+mn-lt"/>
                <a:ea typeface="+mn-ea"/>
                <a:cs typeface="+mn-cs"/>
              </a:rPr>
              <a:t> </a:t>
            </a:r>
            <a:r>
              <a:rPr lang="en-US" altLang="zh-CN" sz="1200" kern="1200" dirty="0">
                <a:solidFill>
                  <a:schemeClr val="tx1"/>
                </a:solidFill>
                <a:latin typeface="+mn-lt"/>
                <a:ea typeface="+mn-ea"/>
                <a:cs typeface="+mn-cs"/>
              </a:rPr>
              <a:t>apache</a:t>
            </a:r>
            <a:r>
              <a:rPr lang="zh-CN" altLang="en-US" sz="1200" kern="1200" dirty="0">
                <a:solidFill>
                  <a:schemeClr val="tx1"/>
                </a:solidFill>
                <a:latin typeface="+mn-lt"/>
                <a:ea typeface="+mn-ea"/>
                <a:cs typeface="+mn-cs"/>
              </a:rPr>
              <a:t>以及 </a:t>
            </a:r>
            <a:r>
              <a:rPr lang="en-US" altLang="zh-CN" sz="1200" kern="1200" dirty="0" err="1">
                <a:solidFill>
                  <a:schemeClr val="tx1"/>
                </a:solidFill>
                <a:latin typeface="+mn-lt"/>
                <a:ea typeface="+mn-ea"/>
                <a:cs typeface="+mn-cs"/>
              </a:rPr>
              <a:t>MySql</a:t>
            </a:r>
            <a:r>
              <a:rPr lang="zh-CN" altLang="en-US" sz="1200" kern="1200" dirty="0">
                <a:solidFill>
                  <a:schemeClr val="tx1"/>
                </a:solidFill>
                <a:latin typeface="+mn-lt"/>
                <a:ea typeface="+mn-ea"/>
                <a:cs typeface="+mn-cs"/>
              </a:rPr>
              <a:t>的方式建立了虚拟主机 生成了可局域网访问的网页平台 ，只要你连接到了北邮的校园网</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点击</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只需要访问 对应的</a:t>
            </a:r>
            <a:r>
              <a:rPr lang="en-US" altLang="zh-CN" sz="1200" kern="1200" dirty="0">
                <a:solidFill>
                  <a:schemeClr val="tx1"/>
                </a:solidFill>
                <a:latin typeface="+mn-lt"/>
                <a:ea typeface="+mn-ea"/>
                <a:cs typeface="+mn-cs"/>
              </a:rPr>
              <a:t>IP</a:t>
            </a:r>
            <a:r>
              <a:rPr lang="zh-CN" altLang="en-US" sz="1200" kern="1200" dirty="0">
                <a:solidFill>
                  <a:schemeClr val="tx1"/>
                </a:solidFill>
                <a:latin typeface="+mn-lt"/>
                <a:ea typeface="+mn-ea"/>
                <a:cs typeface="+mn-cs"/>
              </a:rPr>
              <a:t>地址</a:t>
            </a:r>
            <a:r>
              <a:rPr lang="zh-CN" altLang="en-US" sz="1200" kern="1200" baseline="0" dirty="0">
                <a:solidFill>
                  <a:schemeClr val="tx1"/>
                </a:solidFill>
                <a:latin typeface="+mn-lt"/>
                <a:ea typeface="+mn-ea"/>
                <a:cs typeface="+mn-cs"/>
              </a:rPr>
              <a:t> 反斜杠</a:t>
            </a:r>
            <a:r>
              <a:rPr lang="en-US" altLang="zh-CN" sz="1200" kern="1200" baseline="0" dirty="0">
                <a:solidFill>
                  <a:schemeClr val="tx1"/>
                </a:solidFill>
                <a:latin typeface="+mn-lt"/>
                <a:ea typeface="+mn-ea"/>
                <a:cs typeface="+mn-cs"/>
              </a:rPr>
              <a:t>slash</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a:t>
            </a:r>
            <a:r>
              <a:rPr lang="zh-CN" altLang="en-US" sz="1200" kern="1200" baseline="0" dirty="0">
                <a:solidFill>
                  <a:schemeClr val="tx1"/>
                </a:solidFill>
                <a:latin typeface="+mn-lt"/>
                <a:ea typeface="+mn-ea"/>
                <a:cs typeface="+mn-cs"/>
              </a:rPr>
              <a:t> </a:t>
            </a:r>
            <a:r>
              <a:rPr lang="en-US" altLang="zh-CN" sz="1200" kern="1200" dirty="0" err="1">
                <a:solidFill>
                  <a:schemeClr val="tx1"/>
                </a:solidFill>
                <a:latin typeface="+mn-lt"/>
                <a:ea typeface="+mn-ea"/>
                <a:cs typeface="+mn-cs"/>
              </a:rPr>
              <a:t>wevivado</a:t>
            </a:r>
            <a:r>
              <a:rPr lang="en-US" altLang="zh-CN" sz="1200" kern="1200" dirty="0">
                <a:solidFill>
                  <a:schemeClr val="tx1"/>
                </a:solidFill>
                <a:latin typeface="+mn-lt"/>
                <a:ea typeface="+mn-ea"/>
                <a:cs typeface="+mn-cs"/>
              </a:rPr>
              <a:t> </a:t>
            </a:r>
            <a:r>
              <a:rPr lang="zh-CN" altLang="en-US" sz="1200" kern="1200" dirty="0">
                <a:solidFill>
                  <a:schemeClr val="tx1"/>
                </a:solidFill>
                <a:latin typeface="+mn-lt"/>
                <a:ea typeface="+mn-ea"/>
                <a:cs typeface="+mn-cs"/>
              </a:rPr>
              <a:t>就可以登陆我们的教学平台</a:t>
            </a: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15</a:t>
            </a:fld>
            <a:endParaRPr kumimoji="1" lang="zh-CN" altLang="en-US"/>
          </a:p>
        </p:txBody>
      </p:sp>
    </p:spTree>
    <p:extLst>
      <p:ext uri="{BB962C8B-B14F-4D97-AF65-F5344CB8AC3E}">
        <p14:creationId xmlns:p14="http://schemas.microsoft.com/office/powerpoint/2010/main" val="2496671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我们通过学习</a:t>
            </a:r>
            <a:r>
              <a:rPr lang="en-US" altLang="zh-CN" sz="1200" kern="1200" dirty="0">
                <a:solidFill>
                  <a:schemeClr val="tx1"/>
                </a:solidFill>
                <a:latin typeface="+mn-lt"/>
                <a:ea typeface="+mn-ea"/>
                <a:cs typeface="+mn-cs"/>
              </a:rPr>
              <a:t>VIVADO</a:t>
            </a:r>
            <a:r>
              <a:rPr lang="zh-CN" altLang="en-US" sz="1200" kern="1200" dirty="0">
                <a:solidFill>
                  <a:schemeClr val="tx1"/>
                </a:solidFill>
                <a:latin typeface="+mn-lt"/>
                <a:ea typeface="+mn-ea"/>
                <a:cs typeface="+mn-cs"/>
              </a:rPr>
              <a:t>软件的</a:t>
            </a:r>
            <a:r>
              <a:rPr lang="en-US" altLang="zh-CN" sz="1200" kern="1200" dirty="0">
                <a:solidFill>
                  <a:schemeClr val="tx1"/>
                </a:solidFill>
                <a:latin typeface="+mn-lt"/>
                <a:ea typeface="+mn-ea"/>
                <a:cs typeface="+mn-cs"/>
              </a:rPr>
              <a:t>TCL</a:t>
            </a:r>
            <a:r>
              <a:rPr lang="zh-CN" altLang="en-US" sz="1200" kern="1200" dirty="0">
                <a:solidFill>
                  <a:schemeClr val="tx1"/>
                </a:solidFill>
                <a:latin typeface="+mn-lt"/>
                <a:ea typeface="+mn-ea"/>
                <a:cs typeface="+mn-cs"/>
              </a:rPr>
              <a:t>代码</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图</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 从而定制了</a:t>
            </a:r>
            <a:r>
              <a:rPr lang="en-US" altLang="zh-CN" sz="1200" kern="1200" dirty="0" err="1">
                <a:solidFill>
                  <a:schemeClr val="tx1"/>
                </a:solidFill>
                <a:latin typeface="+mn-lt"/>
                <a:ea typeface="+mn-ea"/>
                <a:cs typeface="+mn-cs"/>
              </a:rPr>
              <a:t>vivado</a:t>
            </a:r>
            <a:r>
              <a:rPr lang="zh-CN" altLang="en-US" sz="1200" kern="1200" dirty="0">
                <a:solidFill>
                  <a:schemeClr val="tx1"/>
                </a:solidFill>
                <a:latin typeface="+mn-lt"/>
                <a:ea typeface="+mn-ea"/>
                <a:cs typeface="+mn-cs"/>
              </a:rPr>
              <a:t>的实现流程 实现了对</a:t>
            </a:r>
            <a:r>
              <a:rPr lang="en-US" altLang="zh-CN" sz="1200" kern="1200" dirty="0">
                <a:solidFill>
                  <a:schemeClr val="tx1"/>
                </a:solidFill>
                <a:latin typeface="+mn-lt"/>
                <a:ea typeface="+mn-ea"/>
                <a:cs typeface="+mn-cs"/>
              </a:rPr>
              <a:t>VIVADO</a:t>
            </a:r>
            <a:r>
              <a:rPr lang="zh-CN" altLang="en-US" sz="1200" kern="1200" dirty="0">
                <a:solidFill>
                  <a:schemeClr val="tx1"/>
                </a:solidFill>
                <a:latin typeface="+mn-lt"/>
                <a:ea typeface="+mn-ea"/>
                <a:cs typeface="+mn-cs"/>
              </a:rPr>
              <a:t>的远程操控</a:t>
            </a:r>
          </a:p>
          <a:p>
            <a:endParaRPr lang="zh-CN" altLang="en-US"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在性能强的服务器上布置</a:t>
            </a:r>
            <a:r>
              <a:rPr lang="en-US" altLang="zh-CN" sz="1200" kern="1200" dirty="0" err="1">
                <a:solidFill>
                  <a:schemeClr val="tx1"/>
                </a:solidFill>
                <a:latin typeface="+mn-lt"/>
                <a:ea typeface="+mn-ea"/>
                <a:cs typeface="+mn-cs"/>
              </a:rPr>
              <a:t>vivado</a:t>
            </a:r>
            <a:r>
              <a:rPr lang="zh-CN" altLang="en-US" sz="1200" kern="1200" dirty="0">
                <a:solidFill>
                  <a:schemeClr val="tx1"/>
                </a:solidFill>
                <a:latin typeface="+mn-lt"/>
                <a:ea typeface="+mn-ea"/>
                <a:cs typeface="+mn-cs"/>
              </a:rPr>
              <a:t>软件 通过网页后端的</a:t>
            </a:r>
            <a:r>
              <a:rPr lang="en-US" altLang="zh-CN" sz="1200" kern="1200" dirty="0">
                <a:solidFill>
                  <a:schemeClr val="tx1"/>
                </a:solidFill>
                <a:latin typeface="+mn-lt"/>
                <a:ea typeface="+mn-ea"/>
                <a:cs typeface="+mn-cs"/>
              </a:rPr>
              <a:t>PHP</a:t>
            </a:r>
            <a:r>
              <a:rPr lang="zh-CN" altLang="en-US" sz="1200" kern="1200" dirty="0">
                <a:solidFill>
                  <a:schemeClr val="tx1"/>
                </a:solidFill>
                <a:latin typeface="+mn-lt"/>
                <a:ea typeface="+mn-ea"/>
                <a:cs typeface="+mn-cs"/>
              </a:rPr>
              <a:t>语言 执行服务器端的批处理</a:t>
            </a:r>
            <a:r>
              <a:rPr lang="zh-CN" altLang="en-US" sz="1200" kern="1200" dirty="0" smtClean="0">
                <a:solidFill>
                  <a:schemeClr val="tx1"/>
                </a:solidFill>
                <a:latin typeface="+mn-lt"/>
                <a:ea typeface="+mn-ea"/>
                <a:cs typeface="+mn-cs"/>
              </a:rPr>
              <a:t>文件</a:t>
            </a:r>
            <a:r>
              <a:rPr lang="en-US" altLang="zh-CN" sz="1200" kern="1200" baseline="0" dirty="0" smtClean="0">
                <a:solidFill>
                  <a:schemeClr val="tx1"/>
                </a:solidFill>
                <a:latin typeface="+mn-lt"/>
                <a:ea typeface="+mn-ea"/>
                <a:cs typeface="+mn-cs"/>
              </a:rPr>
              <a:t>《</a:t>
            </a:r>
            <a:r>
              <a:rPr lang="zh-CN" altLang="en-US" sz="1200" kern="1200" baseline="0" dirty="0" smtClean="0">
                <a:solidFill>
                  <a:schemeClr val="tx1"/>
                </a:solidFill>
                <a:latin typeface="+mn-lt"/>
                <a:ea typeface="+mn-ea"/>
                <a:cs typeface="+mn-cs"/>
              </a:rPr>
              <a:t>点击</a:t>
            </a:r>
            <a:r>
              <a:rPr lang="en-US" altLang="zh-CN" sz="1200" kern="1200" baseline="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 </a:t>
            </a:r>
            <a:r>
              <a:rPr lang="zh-CN" altLang="en-US" sz="1200" kern="1200" dirty="0">
                <a:solidFill>
                  <a:schemeClr val="tx1"/>
                </a:solidFill>
                <a:latin typeface="+mn-lt"/>
                <a:ea typeface="+mn-ea"/>
                <a:cs typeface="+mn-cs"/>
              </a:rPr>
              <a:t>运行通过</a:t>
            </a:r>
            <a:r>
              <a:rPr lang="en-US" altLang="zh-CN" sz="1200" kern="1200" dirty="0">
                <a:solidFill>
                  <a:schemeClr val="tx1"/>
                </a:solidFill>
                <a:latin typeface="+mn-lt"/>
                <a:ea typeface="+mn-ea"/>
                <a:cs typeface="+mn-cs"/>
              </a:rPr>
              <a:t>TCL</a:t>
            </a:r>
            <a:r>
              <a:rPr lang="zh-CN" altLang="en-US" sz="1200" kern="1200" dirty="0">
                <a:solidFill>
                  <a:schemeClr val="tx1"/>
                </a:solidFill>
                <a:latin typeface="+mn-lt"/>
                <a:ea typeface="+mn-ea"/>
                <a:cs typeface="+mn-cs"/>
              </a:rPr>
              <a:t>代码编写好的</a:t>
            </a:r>
            <a:r>
              <a:rPr lang="en-US" altLang="zh-CN" sz="1200" kern="1200" dirty="0">
                <a:solidFill>
                  <a:schemeClr val="tx1"/>
                </a:solidFill>
                <a:latin typeface="+mn-lt"/>
                <a:ea typeface="+mn-ea"/>
                <a:cs typeface="+mn-cs"/>
              </a:rPr>
              <a:t>.bat </a:t>
            </a:r>
            <a:r>
              <a:rPr lang="zh-CN" altLang="en-US" sz="1200" kern="1200" dirty="0">
                <a:solidFill>
                  <a:schemeClr val="tx1"/>
                </a:solidFill>
                <a:latin typeface="+mn-lt"/>
                <a:ea typeface="+mn-ea"/>
                <a:cs typeface="+mn-cs"/>
              </a:rPr>
              <a:t>格式</a:t>
            </a:r>
            <a:r>
              <a:rPr lang="zh-CN" altLang="en-US" sz="1200" kern="1200" dirty="0" smtClean="0">
                <a:solidFill>
                  <a:schemeClr val="tx1"/>
                </a:solidFill>
                <a:latin typeface="+mn-lt"/>
                <a:ea typeface="+mn-ea"/>
                <a:cs typeface="+mn-cs"/>
              </a:rPr>
              <a:t>文件</a:t>
            </a:r>
            <a:r>
              <a:rPr lang="zh-CN" altLang="en-US" sz="1200" kern="1200" baseline="0" dirty="0" smtClean="0">
                <a:solidFill>
                  <a:schemeClr val="tx1"/>
                </a:solidFill>
                <a:latin typeface="+mn-lt"/>
                <a:ea typeface="+mn-ea"/>
                <a:cs typeface="+mn-cs"/>
              </a:rPr>
              <a:t>来</a:t>
            </a:r>
            <a:r>
              <a:rPr lang="zh-CN" altLang="en-US" sz="1200" kern="1200" dirty="0">
                <a:solidFill>
                  <a:schemeClr val="tx1"/>
                </a:solidFill>
                <a:latin typeface="+mn-lt"/>
                <a:ea typeface="+mn-ea"/>
                <a:cs typeface="+mn-cs"/>
              </a:rPr>
              <a:t>远程操控</a:t>
            </a:r>
            <a:r>
              <a:rPr lang="en-US" altLang="zh-CN" sz="1200" kern="1200" dirty="0" err="1">
                <a:solidFill>
                  <a:schemeClr val="tx1"/>
                </a:solidFill>
                <a:latin typeface="+mn-lt"/>
                <a:ea typeface="+mn-ea"/>
                <a:cs typeface="+mn-cs"/>
              </a:rPr>
              <a:t>vivado</a:t>
            </a:r>
            <a:r>
              <a:rPr lang="zh-CN" altLang="en-US" sz="1200" kern="1200" dirty="0">
                <a:solidFill>
                  <a:schemeClr val="tx1"/>
                </a:solidFill>
                <a:latin typeface="+mn-lt"/>
                <a:ea typeface="+mn-ea"/>
                <a:cs typeface="+mn-cs"/>
              </a:rPr>
              <a:t>实现了 </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电路</a:t>
            </a:r>
            <a:r>
              <a:rPr lang="zh-CN" altLang="en-US" sz="1200" kern="1200" dirty="0">
                <a:solidFill>
                  <a:schemeClr val="tx1"/>
                </a:solidFill>
                <a:latin typeface="+mn-lt"/>
                <a:ea typeface="+mn-ea"/>
                <a:cs typeface="+mn-cs"/>
              </a:rPr>
              <a:t>综合、实现设计、综合网表</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点击</a:t>
            </a:r>
            <a:r>
              <a:rPr lang="en-US" altLang="zh-CN" sz="1200" kern="1200" dirty="0">
                <a:solidFill>
                  <a:schemeClr val="tx1"/>
                </a:solidFill>
                <a:latin typeface="+mn-lt"/>
                <a:ea typeface="+mn-ea"/>
                <a:cs typeface="+mn-cs"/>
              </a:rPr>
              <a:t>》</a:t>
            </a:r>
            <a:r>
              <a:rPr lang="zh-CN" altLang="en-US"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以及</a:t>
            </a:r>
            <a:r>
              <a:rPr lang="zh-CN" altLang="en-US" sz="1200" kern="1200" dirty="0" smtClean="0">
                <a:solidFill>
                  <a:schemeClr val="tx1"/>
                </a:solidFill>
                <a:latin typeface="+mn-lt"/>
                <a:ea typeface="+mn-ea"/>
                <a:cs typeface="+mn-cs"/>
              </a:rPr>
              <a:t>生成</a:t>
            </a:r>
            <a:r>
              <a:rPr lang="zh-CN" altLang="en-US" sz="1200" kern="1200" dirty="0" smtClean="0">
                <a:solidFill>
                  <a:schemeClr val="tx1"/>
                </a:solidFill>
                <a:latin typeface="+mn-lt"/>
                <a:ea typeface="+mn-ea"/>
                <a:cs typeface="+mn-cs"/>
              </a:rPr>
              <a:t>比特流</a:t>
            </a:r>
            <a:r>
              <a:rPr lang="zh-CN" altLang="en-US" sz="1200" kern="1200" dirty="0" smtClean="0">
                <a:solidFill>
                  <a:schemeClr val="tx1"/>
                </a:solidFill>
                <a:latin typeface="+mn-lt"/>
                <a:ea typeface="+mn-ea"/>
                <a:cs typeface="+mn-cs"/>
              </a:rPr>
              <a:t>文件</a:t>
            </a:r>
            <a:r>
              <a:rPr lang="zh-CN" altLang="en-US" sz="1200" kern="1200" dirty="0">
                <a:solidFill>
                  <a:schemeClr val="tx1"/>
                </a:solidFill>
                <a:latin typeface="+mn-lt"/>
                <a:ea typeface="+mn-ea"/>
                <a:cs typeface="+mn-cs"/>
              </a:rPr>
              <a:t>、连接并上传至</a:t>
            </a:r>
            <a:r>
              <a:rPr lang="en-US" altLang="zh-CN" sz="1200" kern="1200" dirty="0">
                <a:solidFill>
                  <a:schemeClr val="tx1"/>
                </a:solidFill>
                <a:latin typeface="+mn-lt"/>
                <a:ea typeface="+mn-ea"/>
                <a:cs typeface="+mn-cs"/>
              </a:rPr>
              <a:t>FPGA</a:t>
            </a:r>
            <a:r>
              <a:rPr lang="zh-CN" altLang="en-US" sz="1200" kern="1200" dirty="0">
                <a:solidFill>
                  <a:schemeClr val="tx1"/>
                </a:solidFill>
                <a:latin typeface="+mn-lt"/>
                <a:ea typeface="+mn-ea"/>
                <a:cs typeface="+mn-cs"/>
              </a:rPr>
              <a:t>板卡 等一系列功能 </a:t>
            </a:r>
            <a:r>
              <a:rPr lang="zh-CN" altLang="en-US" sz="1200" kern="1200" dirty="0" smtClean="0">
                <a:solidFill>
                  <a:schemeClr val="tx1"/>
                </a:solidFill>
                <a:latin typeface="+mn-lt"/>
                <a:ea typeface="+mn-ea"/>
                <a:cs typeface="+mn-cs"/>
              </a:rPr>
              <a:t>并</a:t>
            </a:r>
            <a:r>
              <a:rPr lang="zh-CN" altLang="en-US" sz="1200" kern="1200" dirty="0">
                <a:solidFill>
                  <a:schemeClr val="tx1"/>
                </a:solidFill>
                <a:latin typeface="+mn-lt"/>
                <a:ea typeface="+mn-ea"/>
                <a:cs typeface="+mn-cs"/>
              </a:rPr>
              <a:t>可以生成反馈结果</a:t>
            </a:r>
            <a:r>
              <a:rPr lang="en-US" altLang="zh-CN" sz="1200" kern="1200" dirty="0">
                <a:solidFill>
                  <a:schemeClr val="tx1"/>
                </a:solidFill>
                <a:latin typeface="+mn-lt"/>
                <a:ea typeface="+mn-ea"/>
                <a:cs typeface="+mn-cs"/>
              </a:rPr>
              <a:t>ZIP</a:t>
            </a:r>
            <a:r>
              <a:rPr lang="zh-CN" altLang="en-US" sz="1200" kern="1200" dirty="0">
                <a:solidFill>
                  <a:schemeClr val="tx1"/>
                </a:solidFill>
                <a:latin typeface="+mn-lt"/>
                <a:ea typeface="+mn-ea"/>
                <a:cs typeface="+mn-cs"/>
              </a:rPr>
              <a:t>文件 保存到网页端 供学生下载 </a:t>
            </a:r>
            <a:endParaRPr kumimoji="1" lang="zh-CN" altLang="en-US" b="1"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16</a:t>
            </a:fld>
            <a:endParaRPr kumimoji="1" lang="zh-CN" altLang="en-US"/>
          </a:p>
        </p:txBody>
      </p:sp>
    </p:spTree>
    <p:extLst>
      <p:ext uri="{BB962C8B-B14F-4D97-AF65-F5344CB8AC3E}">
        <p14:creationId xmlns:p14="http://schemas.microsoft.com/office/powerpoint/2010/main" val="106971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我们通过学习</a:t>
            </a:r>
            <a:r>
              <a:rPr lang="en-US" altLang="zh-CN" sz="1200" kern="1200" dirty="0">
                <a:solidFill>
                  <a:schemeClr val="tx1"/>
                </a:solidFill>
                <a:latin typeface="+mn-lt"/>
                <a:ea typeface="+mn-ea"/>
                <a:cs typeface="+mn-cs"/>
              </a:rPr>
              <a:t>VIVADO</a:t>
            </a:r>
            <a:r>
              <a:rPr lang="zh-CN" altLang="en-US" sz="1200" kern="1200" dirty="0">
                <a:solidFill>
                  <a:schemeClr val="tx1"/>
                </a:solidFill>
                <a:latin typeface="+mn-lt"/>
                <a:ea typeface="+mn-ea"/>
                <a:cs typeface="+mn-cs"/>
              </a:rPr>
              <a:t>软件的</a:t>
            </a:r>
            <a:r>
              <a:rPr lang="en-US" altLang="zh-CN" sz="1200" kern="1200" dirty="0">
                <a:solidFill>
                  <a:schemeClr val="tx1"/>
                </a:solidFill>
                <a:latin typeface="+mn-lt"/>
                <a:ea typeface="+mn-ea"/>
                <a:cs typeface="+mn-cs"/>
              </a:rPr>
              <a:t>TCL</a:t>
            </a:r>
            <a:r>
              <a:rPr lang="zh-CN" altLang="en-US" sz="1200" kern="1200" dirty="0">
                <a:solidFill>
                  <a:schemeClr val="tx1"/>
                </a:solidFill>
                <a:latin typeface="+mn-lt"/>
                <a:ea typeface="+mn-ea"/>
                <a:cs typeface="+mn-cs"/>
              </a:rPr>
              <a:t>代码</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图</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 从而定制了</a:t>
            </a:r>
            <a:r>
              <a:rPr lang="en-US" altLang="zh-CN" sz="1200" kern="1200" dirty="0" err="1">
                <a:solidFill>
                  <a:schemeClr val="tx1"/>
                </a:solidFill>
                <a:latin typeface="+mn-lt"/>
                <a:ea typeface="+mn-ea"/>
                <a:cs typeface="+mn-cs"/>
              </a:rPr>
              <a:t>vivado</a:t>
            </a:r>
            <a:r>
              <a:rPr lang="zh-CN" altLang="en-US" sz="1200" kern="1200" dirty="0">
                <a:solidFill>
                  <a:schemeClr val="tx1"/>
                </a:solidFill>
                <a:latin typeface="+mn-lt"/>
                <a:ea typeface="+mn-ea"/>
                <a:cs typeface="+mn-cs"/>
              </a:rPr>
              <a:t>的实现流程 实现了对</a:t>
            </a:r>
            <a:r>
              <a:rPr lang="en-US" altLang="zh-CN" sz="1200" kern="1200" dirty="0">
                <a:solidFill>
                  <a:schemeClr val="tx1"/>
                </a:solidFill>
                <a:latin typeface="+mn-lt"/>
                <a:ea typeface="+mn-ea"/>
                <a:cs typeface="+mn-cs"/>
              </a:rPr>
              <a:t>VIVADO</a:t>
            </a:r>
            <a:r>
              <a:rPr lang="zh-CN" altLang="en-US" sz="1200" kern="1200" dirty="0">
                <a:solidFill>
                  <a:schemeClr val="tx1"/>
                </a:solidFill>
                <a:latin typeface="+mn-lt"/>
                <a:ea typeface="+mn-ea"/>
                <a:cs typeface="+mn-cs"/>
              </a:rPr>
              <a:t>的远程操控</a:t>
            </a:r>
          </a:p>
          <a:p>
            <a:endParaRPr lang="zh-CN" altLang="en-US"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在性能强的服务器上布置</a:t>
            </a:r>
            <a:r>
              <a:rPr lang="en-US" altLang="zh-CN" sz="1200" kern="1200" dirty="0" err="1">
                <a:solidFill>
                  <a:schemeClr val="tx1"/>
                </a:solidFill>
                <a:latin typeface="+mn-lt"/>
                <a:ea typeface="+mn-ea"/>
                <a:cs typeface="+mn-cs"/>
              </a:rPr>
              <a:t>vivado</a:t>
            </a:r>
            <a:r>
              <a:rPr lang="zh-CN" altLang="en-US" sz="1200" kern="1200" dirty="0">
                <a:solidFill>
                  <a:schemeClr val="tx1"/>
                </a:solidFill>
                <a:latin typeface="+mn-lt"/>
                <a:ea typeface="+mn-ea"/>
                <a:cs typeface="+mn-cs"/>
              </a:rPr>
              <a:t>软件 通过网页后端的</a:t>
            </a:r>
            <a:r>
              <a:rPr lang="en-US" altLang="zh-CN" sz="1200" kern="1200" dirty="0">
                <a:solidFill>
                  <a:schemeClr val="tx1"/>
                </a:solidFill>
                <a:latin typeface="+mn-lt"/>
                <a:ea typeface="+mn-ea"/>
                <a:cs typeface="+mn-cs"/>
              </a:rPr>
              <a:t>PHP</a:t>
            </a:r>
            <a:r>
              <a:rPr lang="zh-CN" altLang="en-US" sz="1200" kern="1200" dirty="0">
                <a:solidFill>
                  <a:schemeClr val="tx1"/>
                </a:solidFill>
                <a:latin typeface="+mn-lt"/>
                <a:ea typeface="+mn-ea"/>
                <a:cs typeface="+mn-cs"/>
              </a:rPr>
              <a:t>语言 执行服务器端的批处理文件 运行通过</a:t>
            </a:r>
            <a:r>
              <a:rPr lang="en-US" altLang="zh-CN" sz="1200" kern="1200" dirty="0">
                <a:solidFill>
                  <a:schemeClr val="tx1"/>
                </a:solidFill>
                <a:latin typeface="+mn-lt"/>
                <a:ea typeface="+mn-ea"/>
                <a:cs typeface="+mn-cs"/>
              </a:rPr>
              <a:t>TCL</a:t>
            </a:r>
            <a:r>
              <a:rPr lang="zh-CN" altLang="en-US" sz="1200" kern="1200" dirty="0">
                <a:solidFill>
                  <a:schemeClr val="tx1"/>
                </a:solidFill>
                <a:latin typeface="+mn-lt"/>
                <a:ea typeface="+mn-ea"/>
                <a:cs typeface="+mn-cs"/>
              </a:rPr>
              <a:t>代码编写好的</a:t>
            </a:r>
            <a:r>
              <a:rPr lang="en-US" altLang="zh-CN" sz="1200" kern="1200" dirty="0">
                <a:solidFill>
                  <a:schemeClr val="tx1"/>
                </a:solidFill>
                <a:latin typeface="+mn-lt"/>
                <a:ea typeface="+mn-ea"/>
                <a:cs typeface="+mn-cs"/>
              </a:rPr>
              <a:t>.bat </a:t>
            </a:r>
            <a:r>
              <a:rPr lang="zh-CN" altLang="en-US" sz="1200" kern="1200" dirty="0">
                <a:solidFill>
                  <a:schemeClr val="tx1"/>
                </a:solidFill>
                <a:latin typeface="+mn-lt"/>
                <a:ea typeface="+mn-ea"/>
                <a:cs typeface="+mn-cs"/>
              </a:rPr>
              <a:t>格式文件</a:t>
            </a:r>
            <a:r>
              <a:rPr lang="en-US" altLang="zh-CN" sz="1200" kern="1200" baseline="0" dirty="0">
                <a:solidFill>
                  <a:schemeClr val="tx1"/>
                </a:solidFill>
                <a:latin typeface="+mn-lt"/>
                <a:ea typeface="+mn-ea"/>
                <a:cs typeface="+mn-cs"/>
              </a:rPr>
              <a:t>《</a:t>
            </a:r>
            <a:r>
              <a:rPr lang="zh-CN" altLang="en-US" sz="1200" kern="1200" baseline="0" dirty="0">
                <a:solidFill>
                  <a:schemeClr val="tx1"/>
                </a:solidFill>
                <a:latin typeface="+mn-lt"/>
                <a:ea typeface="+mn-ea"/>
                <a:cs typeface="+mn-cs"/>
              </a:rPr>
              <a:t>点击</a:t>
            </a:r>
            <a:r>
              <a:rPr lang="en-US" altLang="zh-CN" sz="1200" kern="1200" baseline="0" dirty="0">
                <a:solidFill>
                  <a:schemeClr val="tx1"/>
                </a:solidFill>
                <a:latin typeface="+mn-lt"/>
                <a:ea typeface="+mn-ea"/>
                <a:cs typeface="+mn-cs"/>
              </a:rPr>
              <a:t>》</a:t>
            </a:r>
            <a:r>
              <a:rPr lang="zh-CN" altLang="en-US" sz="1200" kern="1200" baseline="0" dirty="0">
                <a:solidFill>
                  <a:schemeClr val="tx1"/>
                </a:solidFill>
                <a:latin typeface="+mn-lt"/>
                <a:ea typeface="+mn-ea"/>
                <a:cs typeface="+mn-cs"/>
              </a:rPr>
              <a:t>来</a:t>
            </a:r>
            <a:r>
              <a:rPr lang="zh-CN" altLang="en-US" sz="1200" kern="1200" dirty="0">
                <a:solidFill>
                  <a:schemeClr val="tx1"/>
                </a:solidFill>
                <a:latin typeface="+mn-lt"/>
                <a:ea typeface="+mn-ea"/>
                <a:cs typeface="+mn-cs"/>
              </a:rPr>
              <a:t>远程操控</a:t>
            </a:r>
            <a:r>
              <a:rPr lang="en-US" altLang="zh-CN" sz="1200" kern="1200" dirty="0" err="1">
                <a:solidFill>
                  <a:schemeClr val="tx1"/>
                </a:solidFill>
                <a:latin typeface="+mn-lt"/>
                <a:ea typeface="+mn-ea"/>
                <a:cs typeface="+mn-cs"/>
              </a:rPr>
              <a:t>vivado</a:t>
            </a:r>
            <a:r>
              <a:rPr lang="zh-CN" altLang="en-US" sz="1200" kern="1200" dirty="0">
                <a:solidFill>
                  <a:schemeClr val="tx1"/>
                </a:solidFill>
                <a:latin typeface="+mn-lt"/>
                <a:ea typeface="+mn-ea"/>
                <a:cs typeface="+mn-cs"/>
              </a:rPr>
              <a:t>实现了 电路综合、实现设计综合网表</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点击</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、实现后生成编程</a:t>
            </a:r>
            <a:r>
              <a:rPr lang="en-US" altLang="zh-CN" sz="1200" kern="1200" dirty="0">
                <a:solidFill>
                  <a:schemeClr val="tx1"/>
                </a:solidFill>
                <a:latin typeface="+mn-lt"/>
                <a:ea typeface="+mn-ea"/>
                <a:cs typeface="+mn-cs"/>
              </a:rPr>
              <a:t>.bit</a:t>
            </a:r>
            <a:r>
              <a:rPr lang="zh-CN" altLang="en-US" sz="1200" kern="1200" dirty="0">
                <a:solidFill>
                  <a:schemeClr val="tx1"/>
                </a:solidFill>
                <a:latin typeface="+mn-lt"/>
                <a:ea typeface="+mn-ea"/>
                <a:cs typeface="+mn-cs"/>
              </a:rPr>
              <a:t>文件、连接并上传至</a:t>
            </a:r>
            <a:r>
              <a:rPr lang="en-US" altLang="zh-CN" sz="1200" kern="1200" dirty="0">
                <a:solidFill>
                  <a:schemeClr val="tx1"/>
                </a:solidFill>
                <a:latin typeface="+mn-lt"/>
                <a:ea typeface="+mn-ea"/>
                <a:cs typeface="+mn-cs"/>
              </a:rPr>
              <a:t>FPGA</a:t>
            </a:r>
            <a:r>
              <a:rPr lang="zh-CN" altLang="en-US" sz="1200" kern="1200" dirty="0">
                <a:solidFill>
                  <a:schemeClr val="tx1"/>
                </a:solidFill>
                <a:latin typeface="+mn-lt"/>
                <a:ea typeface="+mn-ea"/>
                <a:cs typeface="+mn-cs"/>
              </a:rPr>
              <a:t>板卡 等一系列功能 </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点击</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并可以生成反馈结果</a:t>
            </a:r>
            <a:r>
              <a:rPr lang="en-US" altLang="zh-CN" sz="1200" kern="1200" dirty="0">
                <a:solidFill>
                  <a:schemeClr val="tx1"/>
                </a:solidFill>
                <a:latin typeface="+mn-lt"/>
                <a:ea typeface="+mn-ea"/>
                <a:cs typeface="+mn-cs"/>
              </a:rPr>
              <a:t>ZIP</a:t>
            </a:r>
            <a:r>
              <a:rPr lang="zh-CN" altLang="en-US" sz="1200" kern="1200" dirty="0">
                <a:solidFill>
                  <a:schemeClr val="tx1"/>
                </a:solidFill>
                <a:latin typeface="+mn-lt"/>
                <a:ea typeface="+mn-ea"/>
                <a:cs typeface="+mn-cs"/>
              </a:rPr>
              <a:t>文件 保存到网页端 供学生下载 </a:t>
            </a:r>
            <a:endParaRPr kumimoji="1" lang="zh-CN" altLang="en-US" b="1"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17</a:t>
            </a:fld>
            <a:endParaRPr kumimoji="1" lang="zh-CN" altLang="en-US"/>
          </a:p>
        </p:txBody>
      </p:sp>
    </p:spTree>
    <p:extLst>
      <p:ext uri="{BB962C8B-B14F-4D97-AF65-F5344CB8AC3E}">
        <p14:creationId xmlns:p14="http://schemas.microsoft.com/office/powerpoint/2010/main" val="3334445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我们通过学习</a:t>
            </a:r>
            <a:r>
              <a:rPr lang="en-US" altLang="zh-CN" sz="1200" kern="1200" dirty="0">
                <a:solidFill>
                  <a:schemeClr val="tx1"/>
                </a:solidFill>
                <a:latin typeface="+mn-lt"/>
                <a:ea typeface="+mn-ea"/>
                <a:cs typeface="+mn-cs"/>
              </a:rPr>
              <a:t>VIVADO</a:t>
            </a:r>
            <a:r>
              <a:rPr lang="zh-CN" altLang="en-US" sz="1200" kern="1200" dirty="0">
                <a:solidFill>
                  <a:schemeClr val="tx1"/>
                </a:solidFill>
                <a:latin typeface="+mn-lt"/>
                <a:ea typeface="+mn-ea"/>
                <a:cs typeface="+mn-cs"/>
              </a:rPr>
              <a:t>软件的</a:t>
            </a:r>
            <a:r>
              <a:rPr lang="en-US" altLang="zh-CN" sz="1200" kern="1200" dirty="0">
                <a:solidFill>
                  <a:schemeClr val="tx1"/>
                </a:solidFill>
                <a:latin typeface="+mn-lt"/>
                <a:ea typeface="+mn-ea"/>
                <a:cs typeface="+mn-cs"/>
              </a:rPr>
              <a:t>TCL</a:t>
            </a:r>
            <a:r>
              <a:rPr lang="zh-CN" altLang="en-US" sz="1200" kern="1200" dirty="0">
                <a:solidFill>
                  <a:schemeClr val="tx1"/>
                </a:solidFill>
                <a:latin typeface="+mn-lt"/>
                <a:ea typeface="+mn-ea"/>
                <a:cs typeface="+mn-cs"/>
              </a:rPr>
              <a:t>代码</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图</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 从而定制了</a:t>
            </a:r>
            <a:r>
              <a:rPr lang="en-US" altLang="zh-CN" sz="1200" kern="1200" dirty="0" err="1">
                <a:solidFill>
                  <a:schemeClr val="tx1"/>
                </a:solidFill>
                <a:latin typeface="+mn-lt"/>
                <a:ea typeface="+mn-ea"/>
                <a:cs typeface="+mn-cs"/>
              </a:rPr>
              <a:t>vivado</a:t>
            </a:r>
            <a:r>
              <a:rPr lang="zh-CN" altLang="en-US" sz="1200" kern="1200" dirty="0">
                <a:solidFill>
                  <a:schemeClr val="tx1"/>
                </a:solidFill>
                <a:latin typeface="+mn-lt"/>
                <a:ea typeface="+mn-ea"/>
                <a:cs typeface="+mn-cs"/>
              </a:rPr>
              <a:t>的实现流程 实现了对</a:t>
            </a:r>
            <a:r>
              <a:rPr lang="en-US" altLang="zh-CN" sz="1200" kern="1200" dirty="0">
                <a:solidFill>
                  <a:schemeClr val="tx1"/>
                </a:solidFill>
                <a:latin typeface="+mn-lt"/>
                <a:ea typeface="+mn-ea"/>
                <a:cs typeface="+mn-cs"/>
              </a:rPr>
              <a:t>VIVADO</a:t>
            </a:r>
            <a:r>
              <a:rPr lang="zh-CN" altLang="en-US" sz="1200" kern="1200" dirty="0">
                <a:solidFill>
                  <a:schemeClr val="tx1"/>
                </a:solidFill>
                <a:latin typeface="+mn-lt"/>
                <a:ea typeface="+mn-ea"/>
                <a:cs typeface="+mn-cs"/>
              </a:rPr>
              <a:t>的远程操控</a:t>
            </a:r>
          </a:p>
          <a:p>
            <a:endParaRPr lang="zh-CN" altLang="en-US"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在性能强的服务器上布置</a:t>
            </a:r>
            <a:r>
              <a:rPr lang="en-US" altLang="zh-CN" sz="1200" kern="1200" dirty="0" err="1">
                <a:solidFill>
                  <a:schemeClr val="tx1"/>
                </a:solidFill>
                <a:latin typeface="+mn-lt"/>
                <a:ea typeface="+mn-ea"/>
                <a:cs typeface="+mn-cs"/>
              </a:rPr>
              <a:t>vivado</a:t>
            </a:r>
            <a:r>
              <a:rPr lang="zh-CN" altLang="en-US" sz="1200" kern="1200" dirty="0">
                <a:solidFill>
                  <a:schemeClr val="tx1"/>
                </a:solidFill>
                <a:latin typeface="+mn-lt"/>
                <a:ea typeface="+mn-ea"/>
                <a:cs typeface="+mn-cs"/>
              </a:rPr>
              <a:t>软件 通过网页后端的</a:t>
            </a:r>
            <a:r>
              <a:rPr lang="en-US" altLang="zh-CN" sz="1200" kern="1200" dirty="0">
                <a:solidFill>
                  <a:schemeClr val="tx1"/>
                </a:solidFill>
                <a:latin typeface="+mn-lt"/>
                <a:ea typeface="+mn-ea"/>
                <a:cs typeface="+mn-cs"/>
              </a:rPr>
              <a:t>PHP</a:t>
            </a:r>
            <a:r>
              <a:rPr lang="zh-CN" altLang="en-US" sz="1200" kern="1200" dirty="0">
                <a:solidFill>
                  <a:schemeClr val="tx1"/>
                </a:solidFill>
                <a:latin typeface="+mn-lt"/>
                <a:ea typeface="+mn-ea"/>
                <a:cs typeface="+mn-cs"/>
              </a:rPr>
              <a:t>语言 执行服务器端的批处理文件 运行通过</a:t>
            </a:r>
            <a:r>
              <a:rPr lang="en-US" altLang="zh-CN" sz="1200" kern="1200" dirty="0">
                <a:solidFill>
                  <a:schemeClr val="tx1"/>
                </a:solidFill>
                <a:latin typeface="+mn-lt"/>
                <a:ea typeface="+mn-ea"/>
                <a:cs typeface="+mn-cs"/>
              </a:rPr>
              <a:t>TCL</a:t>
            </a:r>
            <a:r>
              <a:rPr lang="zh-CN" altLang="en-US" sz="1200" kern="1200" dirty="0">
                <a:solidFill>
                  <a:schemeClr val="tx1"/>
                </a:solidFill>
                <a:latin typeface="+mn-lt"/>
                <a:ea typeface="+mn-ea"/>
                <a:cs typeface="+mn-cs"/>
              </a:rPr>
              <a:t>代码编写好的</a:t>
            </a:r>
            <a:r>
              <a:rPr lang="en-US" altLang="zh-CN" sz="1200" kern="1200" dirty="0">
                <a:solidFill>
                  <a:schemeClr val="tx1"/>
                </a:solidFill>
                <a:latin typeface="+mn-lt"/>
                <a:ea typeface="+mn-ea"/>
                <a:cs typeface="+mn-cs"/>
              </a:rPr>
              <a:t>.bat </a:t>
            </a:r>
            <a:r>
              <a:rPr lang="zh-CN" altLang="en-US" sz="1200" kern="1200" dirty="0">
                <a:solidFill>
                  <a:schemeClr val="tx1"/>
                </a:solidFill>
                <a:latin typeface="+mn-lt"/>
                <a:ea typeface="+mn-ea"/>
                <a:cs typeface="+mn-cs"/>
              </a:rPr>
              <a:t>格式文件</a:t>
            </a:r>
            <a:r>
              <a:rPr lang="en-US" altLang="zh-CN" sz="1200" kern="1200" baseline="0" dirty="0">
                <a:solidFill>
                  <a:schemeClr val="tx1"/>
                </a:solidFill>
                <a:latin typeface="+mn-lt"/>
                <a:ea typeface="+mn-ea"/>
                <a:cs typeface="+mn-cs"/>
              </a:rPr>
              <a:t>《</a:t>
            </a:r>
            <a:r>
              <a:rPr lang="zh-CN" altLang="en-US" sz="1200" kern="1200" baseline="0" dirty="0">
                <a:solidFill>
                  <a:schemeClr val="tx1"/>
                </a:solidFill>
                <a:latin typeface="+mn-lt"/>
                <a:ea typeface="+mn-ea"/>
                <a:cs typeface="+mn-cs"/>
              </a:rPr>
              <a:t>点击</a:t>
            </a:r>
            <a:r>
              <a:rPr lang="en-US" altLang="zh-CN" sz="1200" kern="1200" baseline="0" dirty="0">
                <a:solidFill>
                  <a:schemeClr val="tx1"/>
                </a:solidFill>
                <a:latin typeface="+mn-lt"/>
                <a:ea typeface="+mn-ea"/>
                <a:cs typeface="+mn-cs"/>
              </a:rPr>
              <a:t>》</a:t>
            </a:r>
            <a:r>
              <a:rPr lang="zh-CN" altLang="en-US" sz="1200" kern="1200" baseline="0" dirty="0">
                <a:solidFill>
                  <a:schemeClr val="tx1"/>
                </a:solidFill>
                <a:latin typeface="+mn-lt"/>
                <a:ea typeface="+mn-ea"/>
                <a:cs typeface="+mn-cs"/>
              </a:rPr>
              <a:t>来</a:t>
            </a:r>
            <a:r>
              <a:rPr lang="zh-CN" altLang="en-US" sz="1200" kern="1200" dirty="0">
                <a:solidFill>
                  <a:schemeClr val="tx1"/>
                </a:solidFill>
                <a:latin typeface="+mn-lt"/>
                <a:ea typeface="+mn-ea"/>
                <a:cs typeface="+mn-cs"/>
              </a:rPr>
              <a:t>远程操控</a:t>
            </a:r>
            <a:r>
              <a:rPr lang="en-US" altLang="zh-CN" sz="1200" kern="1200" dirty="0" err="1">
                <a:solidFill>
                  <a:schemeClr val="tx1"/>
                </a:solidFill>
                <a:latin typeface="+mn-lt"/>
                <a:ea typeface="+mn-ea"/>
                <a:cs typeface="+mn-cs"/>
              </a:rPr>
              <a:t>vivado</a:t>
            </a:r>
            <a:r>
              <a:rPr lang="zh-CN" altLang="en-US" sz="1200" kern="1200" dirty="0">
                <a:solidFill>
                  <a:schemeClr val="tx1"/>
                </a:solidFill>
                <a:latin typeface="+mn-lt"/>
                <a:ea typeface="+mn-ea"/>
                <a:cs typeface="+mn-cs"/>
              </a:rPr>
              <a:t>实现了 电路综合、实现设计综合网表</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点击</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、实现后生成编程</a:t>
            </a:r>
            <a:r>
              <a:rPr lang="en-US" altLang="zh-CN" sz="1200" kern="1200" dirty="0">
                <a:solidFill>
                  <a:schemeClr val="tx1"/>
                </a:solidFill>
                <a:latin typeface="+mn-lt"/>
                <a:ea typeface="+mn-ea"/>
                <a:cs typeface="+mn-cs"/>
              </a:rPr>
              <a:t>.bit</a:t>
            </a:r>
            <a:r>
              <a:rPr lang="zh-CN" altLang="en-US" sz="1200" kern="1200" dirty="0">
                <a:solidFill>
                  <a:schemeClr val="tx1"/>
                </a:solidFill>
                <a:latin typeface="+mn-lt"/>
                <a:ea typeface="+mn-ea"/>
                <a:cs typeface="+mn-cs"/>
              </a:rPr>
              <a:t>文件、连接并上传至</a:t>
            </a:r>
            <a:r>
              <a:rPr lang="en-US" altLang="zh-CN" sz="1200" kern="1200" dirty="0">
                <a:solidFill>
                  <a:schemeClr val="tx1"/>
                </a:solidFill>
                <a:latin typeface="+mn-lt"/>
                <a:ea typeface="+mn-ea"/>
                <a:cs typeface="+mn-cs"/>
              </a:rPr>
              <a:t>FPGA</a:t>
            </a:r>
            <a:r>
              <a:rPr lang="zh-CN" altLang="en-US" sz="1200" kern="1200" dirty="0">
                <a:solidFill>
                  <a:schemeClr val="tx1"/>
                </a:solidFill>
                <a:latin typeface="+mn-lt"/>
                <a:ea typeface="+mn-ea"/>
                <a:cs typeface="+mn-cs"/>
              </a:rPr>
              <a:t>板卡 等一系列功能 </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点击</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并可以生成反馈结果</a:t>
            </a:r>
            <a:r>
              <a:rPr lang="en-US" altLang="zh-CN" sz="1200" kern="1200" dirty="0">
                <a:solidFill>
                  <a:schemeClr val="tx1"/>
                </a:solidFill>
                <a:latin typeface="+mn-lt"/>
                <a:ea typeface="+mn-ea"/>
                <a:cs typeface="+mn-cs"/>
              </a:rPr>
              <a:t>ZIP</a:t>
            </a:r>
            <a:r>
              <a:rPr lang="zh-CN" altLang="en-US" sz="1200" kern="1200" dirty="0">
                <a:solidFill>
                  <a:schemeClr val="tx1"/>
                </a:solidFill>
                <a:latin typeface="+mn-lt"/>
                <a:ea typeface="+mn-ea"/>
                <a:cs typeface="+mn-cs"/>
              </a:rPr>
              <a:t>文件 保存到网页端 </a:t>
            </a:r>
            <a:r>
              <a:rPr lang="zh-CN" altLang="en-US" sz="1200" kern="1200" dirty="0" smtClean="0">
                <a:solidFill>
                  <a:schemeClr val="tx1"/>
                </a:solidFill>
                <a:latin typeface="+mn-lt"/>
                <a:ea typeface="+mn-ea"/>
                <a:cs typeface="+mn-cs"/>
              </a:rPr>
              <a:t>为</a:t>
            </a:r>
            <a:r>
              <a:rPr lang="zh-CN" altLang="en-US" sz="1200" kern="1200" dirty="0" smtClean="0">
                <a:solidFill>
                  <a:schemeClr val="tx1"/>
                </a:solidFill>
                <a:latin typeface="+mn-lt"/>
                <a:ea typeface="+mn-ea"/>
                <a:cs typeface="+mn-cs"/>
              </a:rPr>
              <a:t>学生</a:t>
            </a:r>
            <a:r>
              <a:rPr lang="zh-CN" altLang="en-US" sz="1200" kern="1200" dirty="0" smtClean="0">
                <a:solidFill>
                  <a:schemeClr val="tx1"/>
                </a:solidFill>
                <a:latin typeface="+mn-lt"/>
                <a:ea typeface="+mn-ea"/>
                <a:cs typeface="+mn-cs"/>
              </a:rPr>
              <a:t>提供</a:t>
            </a:r>
            <a:r>
              <a:rPr lang="zh-CN" altLang="en-US" sz="1200" kern="1200" dirty="0" smtClean="0">
                <a:solidFill>
                  <a:schemeClr val="tx1"/>
                </a:solidFill>
                <a:latin typeface="+mn-lt"/>
                <a:ea typeface="+mn-ea"/>
                <a:cs typeface="+mn-cs"/>
              </a:rPr>
              <a:t>下载</a:t>
            </a:r>
            <a:r>
              <a:rPr lang="zh-CN" altLang="en-US" sz="1200" kern="1200" dirty="0" smtClean="0">
                <a:solidFill>
                  <a:schemeClr val="tx1"/>
                </a:solidFill>
                <a:latin typeface="+mn-lt"/>
                <a:ea typeface="+mn-ea"/>
                <a:cs typeface="+mn-cs"/>
              </a:rPr>
              <a:t>服务</a:t>
            </a:r>
          </a:p>
          <a:p>
            <a:r>
              <a:rPr kumimoji="1" lang="zh-CN" altLang="en-US" sz="1200" b="1" kern="1200" dirty="0" smtClean="0">
                <a:solidFill>
                  <a:schemeClr val="tx1"/>
                </a:solidFill>
                <a:latin typeface="+mn-lt"/>
                <a:ea typeface="+mn-ea"/>
                <a:cs typeface="+mn-cs"/>
              </a:rPr>
              <a:t>接下来将由我的队友郭彤宇为大家介绍我们的网页</a:t>
            </a: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18</a:t>
            </a:fld>
            <a:endParaRPr kumimoji="1" lang="zh-CN" altLang="en-US"/>
          </a:p>
        </p:txBody>
      </p:sp>
    </p:spTree>
    <p:extLst>
      <p:ext uri="{BB962C8B-B14F-4D97-AF65-F5344CB8AC3E}">
        <p14:creationId xmlns:p14="http://schemas.microsoft.com/office/powerpoint/2010/main" val="10492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我们将网页作为我们教学平台的呈现方式我们分为三个模块 第一个是实验模块 试验模块介绍了每个实验的详细说明以及试验方法以及实验要求 第二个是 教学材料模块 我们在项目后期 将会通过老师的沟通协调 并且结合现实的教学情况 编写已经审批立项的教材 以及拍摄对应的教学视频来达到服务教学的目的 此外 我们提供了 各大</a:t>
            </a:r>
            <a:r>
              <a:rPr lang="en-US" altLang="zh-CN" dirty="0"/>
              <a:t>MOOC</a:t>
            </a:r>
            <a:r>
              <a:rPr lang="zh-CN" altLang="en-US" dirty="0"/>
              <a:t>平台的相关课程 链接以及参考文档 和参考书籍 第三个是我们的管理模块 管理模块分为两部分 分别是学生管理模块和教师管理模块 学生管理模块可以查看自己提交的代码 波形图 和实验结果 教师模块可以查看自己所教班级同学实验的完成情况 包括实验结果 实验波形图，代码 实验时间  和 </a:t>
            </a:r>
            <a:r>
              <a:rPr lang="en-US" altLang="zh-CN" dirty="0"/>
              <a:t>FPGA</a:t>
            </a:r>
            <a:r>
              <a:rPr lang="zh-CN" altLang="en-US" dirty="0"/>
              <a:t>板子的使用情况</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19</a:t>
            </a:fld>
            <a:endParaRPr kumimoji="1" lang="zh-CN" altLang="en-US"/>
          </a:p>
        </p:txBody>
      </p:sp>
    </p:spTree>
    <p:extLst>
      <p:ext uri="{BB962C8B-B14F-4D97-AF65-F5344CB8AC3E}">
        <p14:creationId xmlns:p14="http://schemas.microsoft.com/office/powerpoint/2010/main" val="97752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25000" dirty="0">
                <a:effectLst/>
                <a:latin typeface="Helvetica Neue"/>
                <a:ea typeface="Helvetica Neue"/>
                <a:cs typeface="Helvetica Neue"/>
                <a:sym typeface="Helvetica Neue"/>
              </a:rPr>
              <a:t>在这次的定级检查中 我们将分为四个部分来介绍我们的大创成果</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25000" dirty="0">
                <a:effectLst/>
                <a:latin typeface="Helvetica Neue"/>
                <a:ea typeface="Helvetica Neue"/>
                <a:cs typeface="Helvetica Neue"/>
                <a:sym typeface="Helvetica Neue"/>
              </a:rPr>
              <a:t>分别为 项目选题背景 项目目前的研究成果 竞争力分析 以及 项目未来</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0" baseline="-25000" dirty="0">
              <a:effectLst/>
              <a:latin typeface="Helvetica Neue"/>
              <a:ea typeface="Helvetica Neue"/>
              <a:cs typeface="Helvetica Neue"/>
              <a:sym typeface="Helvetica Neue"/>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25000" dirty="0">
                <a:effectLst/>
                <a:latin typeface="Helvetica Neue"/>
                <a:ea typeface="Helvetica Neue"/>
                <a:cs typeface="Helvetica Neue"/>
                <a:sym typeface="Helvetica Neue"/>
              </a:rPr>
              <a:t>首先我们来看项目选题背景</a:t>
            </a: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a:t>
            </a:fld>
            <a:endParaRPr kumimoji="1" lang="zh-CN" altLang="en-US"/>
          </a:p>
        </p:txBody>
      </p:sp>
    </p:spTree>
    <p:extLst>
      <p:ext uri="{BB962C8B-B14F-4D97-AF65-F5344CB8AC3E}">
        <p14:creationId xmlns:p14="http://schemas.microsoft.com/office/powerpoint/2010/main" val="278275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我们将网页作为我们教学平台的呈现方式我们分为三个模块 第一个是实验模块 试验模块介绍了每个实验的详细说明以及试验方法以及实验要求 第二个是 教学材料模块 我们在项目后期 将会通过老师的沟通协调 并且结合现实的教学情况 编写已经审批立项的教材 以及拍摄对应的教学视频来达到服务教学的目的 此外 我们提供了 各大</a:t>
            </a:r>
            <a:r>
              <a:rPr lang="en-US" altLang="zh-CN" dirty="0"/>
              <a:t>MOOC</a:t>
            </a:r>
            <a:r>
              <a:rPr lang="zh-CN" altLang="en-US" dirty="0"/>
              <a:t>平台的相关课程 链接以及参考文档 和参考书籍 第三个是我们的管理模块 管理模块分为两部分 分别是学生管理模块和教师管理模块 学生管理模块可以查看自己提交的代码 波形图 和实验结果 教师模块可以查看自己所教班级同学实验的完成情况 包括实验结果 实验波形图，代码 实验时间  和 </a:t>
            </a:r>
            <a:r>
              <a:rPr lang="en-US" altLang="zh-CN" dirty="0"/>
              <a:t>FPGA</a:t>
            </a:r>
            <a:r>
              <a:rPr lang="zh-CN" altLang="en-US" dirty="0"/>
              <a:t>板子的使用情况</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20</a:t>
            </a:fld>
            <a:endParaRPr kumimoji="1" lang="zh-CN" altLang="en-US"/>
          </a:p>
        </p:txBody>
      </p:sp>
    </p:spTree>
    <p:extLst>
      <p:ext uri="{BB962C8B-B14F-4D97-AF65-F5344CB8AC3E}">
        <p14:creationId xmlns:p14="http://schemas.microsoft.com/office/powerpoint/2010/main" val="1840793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我们将网页作为我们教学平台的呈现方式我们分为三个模块 第一个是实验模块 试验模块介绍了每个实验的详细说明以及试验方法以及实验要求 第二个是 教学材料模块 我们在项目后期 将会通过老师的沟通协调 并且结合现实的教学情况 编写已经审批立项的教材 以及拍摄对应的教学视频来达到服务教学的目的 此外 我们提供了 各大</a:t>
            </a:r>
            <a:r>
              <a:rPr lang="en-US" altLang="zh-CN" dirty="0"/>
              <a:t>MOOC</a:t>
            </a:r>
            <a:r>
              <a:rPr lang="zh-CN" altLang="en-US" dirty="0"/>
              <a:t>平台的相关课程 链接以及参考文档 和参考书籍 第三个是我们的管理模块 管理模块分为两部分 分别是学生管理模块和教师管理模块 学生管理模块可以查看自己提交的代码 波形图 和实验结果 教师模块可以查看自己所教班级同学实验的完成情况 包括实验结果 实验波形图，代码 实验时间  和 </a:t>
            </a:r>
            <a:r>
              <a:rPr lang="en-US" altLang="zh-CN" dirty="0"/>
              <a:t>FPGA</a:t>
            </a:r>
            <a:r>
              <a:rPr lang="zh-CN" altLang="en-US" dirty="0"/>
              <a:t>板子的使用情况</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21</a:t>
            </a:fld>
            <a:endParaRPr kumimoji="1" lang="zh-CN" altLang="en-US"/>
          </a:p>
        </p:txBody>
      </p:sp>
    </p:spTree>
    <p:extLst>
      <p:ext uri="{BB962C8B-B14F-4D97-AF65-F5344CB8AC3E}">
        <p14:creationId xmlns:p14="http://schemas.microsoft.com/office/powerpoint/2010/main" val="575549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我们将网页作为我们教学平台的呈现方式我们分为三个模块 第一个是实验模块 试验模块介绍了每个实验的详细说明以及试验方法以及实验要求 第二个是 教学材料模块 我们在项目后期 将会通过老师的沟通协调 并且结合现实的教学情况 编写已经审批立项的教材 以及拍摄对应的教学视频来达到服务教学的目的 此外 我们提供了 各大</a:t>
            </a:r>
            <a:r>
              <a:rPr lang="en-US" altLang="zh-CN" dirty="0"/>
              <a:t>MOOC</a:t>
            </a:r>
            <a:r>
              <a:rPr lang="zh-CN" altLang="en-US" dirty="0"/>
              <a:t>平台的相关课程 链接以及参考文档 和参考书籍 第三个是我们的管理模块 管理模块分为两部分 分别是学生管理模块和教师管理模块 学生管理模块可以查看自己提交的代码 波形图 和实验结果 教师模块可以查看自己所教班级同学实验的完成情况 包括实验结果 实验波形图，代码 实验时间  和 </a:t>
            </a:r>
            <a:r>
              <a:rPr lang="en-US" altLang="zh-CN" dirty="0"/>
              <a:t>FPGA</a:t>
            </a:r>
            <a:r>
              <a:rPr lang="zh-CN" altLang="en-US" dirty="0"/>
              <a:t>板子的使用情况</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22</a:t>
            </a:fld>
            <a:endParaRPr kumimoji="1" lang="zh-CN" altLang="en-US"/>
          </a:p>
        </p:txBody>
      </p:sp>
    </p:spTree>
    <p:extLst>
      <p:ext uri="{BB962C8B-B14F-4D97-AF65-F5344CB8AC3E}">
        <p14:creationId xmlns:p14="http://schemas.microsoft.com/office/powerpoint/2010/main" val="654205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我们将网页作为我们教学平台的呈现方式我们分为三个模块 第一个是实验模块 试验模块介绍了每个实验的详细说明以及试验方法以及实验要求 第二个是 教学材料模块 我们在项目后期 将会通过老师的沟通协调 并且结合现实的教学情况 编写已经审批立项的教材 以及拍摄对应的教学视频来达到服务教学的目的 此外 我们提供了 各大</a:t>
            </a:r>
            <a:r>
              <a:rPr lang="en-US" altLang="zh-CN" dirty="0"/>
              <a:t>MOOC</a:t>
            </a:r>
            <a:r>
              <a:rPr lang="zh-CN" altLang="en-US" dirty="0"/>
              <a:t>平台的相关课程 链接以及参考文档 和参考书籍 第三个是我们的管理模块 管理模块分为两部分 分别是学生管理模块和教师管理模块 学生管理模块可以查看自己提交的代码 波形图 和实验结果 教师模块可以查看自己所教班级同学实验的完成情况 包括实验结果 实验波形图，代码 实验时间  和 </a:t>
            </a:r>
            <a:r>
              <a:rPr lang="en-US" altLang="zh-CN" dirty="0"/>
              <a:t>FPGA</a:t>
            </a:r>
            <a:r>
              <a:rPr lang="zh-CN" altLang="en-US" dirty="0"/>
              <a:t>板子的使用情况</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23</a:t>
            </a:fld>
            <a:endParaRPr kumimoji="1" lang="zh-CN" altLang="en-US"/>
          </a:p>
        </p:txBody>
      </p:sp>
    </p:spTree>
    <p:extLst>
      <p:ext uri="{BB962C8B-B14F-4D97-AF65-F5344CB8AC3E}">
        <p14:creationId xmlns:p14="http://schemas.microsoft.com/office/powerpoint/2010/main" val="1255134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曹梦鑫部分</a:t>
            </a: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24</a:t>
            </a:fld>
            <a:endParaRPr kumimoji="1" lang="zh-CN" altLang="en-US"/>
          </a:p>
        </p:txBody>
      </p:sp>
    </p:spTree>
    <p:extLst>
      <p:ext uri="{BB962C8B-B14F-4D97-AF65-F5344CB8AC3E}">
        <p14:creationId xmlns:p14="http://schemas.microsoft.com/office/powerpoint/2010/main" val="530166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25</a:t>
            </a:fld>
            <a:endParaRPr kumimoji="1" lang="zh-CN" altLang="en-US"/>
          </a:p>
        </p:txBody>
      </p:sp>
    </p:spTree>
    <p:extLst>
      <p:ext uri="{BB962C8B-B14F-4D97-AF65-F5344CB8AC3E}">
        <p14:creationId xmlns:p14="http://schemas.microsoft.com/office/powerpoint/2010/main" val="1092224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26</a:t>
            </a:fld>
            <a:endParaRPr kumimoji="1" lang="zh-CN" altLang="en-US"/>
          </a:p>
        </p:txBody>
      </p:sp>
    </p:spTree>
    <p:extLst>
      <p:ext uri="{BB962C8B-B14F-4D97-AF65-F5344CB8AC3E}">
        <p14:creationId xmlns:p14="http://schemas.microsoft.com/office/powerpoint/2010/main" val="2411587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27</a:t>
            </a:fld>
            <a:endParaRPr kumimoji="1" lang="zh-CN" altLang="en-US"/>
          </a:p>
        </p:txBody>
      </p:sp>
    </p:spTree>
    <p:extLst>
      <p:ext uri="{BB962C8B-B14F-4D97-AF65-F5344CB8AC3E}">
        <p14:creationId xmlns:p14="http://schemas.microsoft.com/office/powerpoint/2010/main" val="18490578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28</a:t>
            </a:fld>
            <a:endParaRPr kumimoji="1" lang="zh-CN" altLang="en-US"/>
          </a:p>
        </p:txBody>
      </p:sp>
    </p:spTree>
    <p:extLst>
      <p:ext uri="{BB962C8B-B14F-4D97-AF65-F5344CB8AC3E}">
        <p14:creationId xmlns:p14="http://schemas.microsoft.com/office/powerpoint/2010/main" val="3951695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下面由我来介绍 关于我们这个项目未来的工作</a:t>
            </a: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29</a:t>
            </a:fld>
            <a:endParaRPr kumimoji="1" lang="zh-CN" altLang="en-US"/>
          </a:p>
        </p:txBody>
      </p:sp>
    </p:spTree>
    <p:extLst>
      <p:ext uri="{BB962C8B-B14F-4D97-AF65-F5344CB8AC3E}">
        <p14:creationId xmlns:p14="http://schemas.microsoft.com/office/powerpoint/2010/main" val="3679780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a:t>
            </a:fld>
            <a:endParaRPr kumimoji="1" lang="zh-CN" altLang="en-US"/>
          </a:p>
        </p:txBody>
      </p:sp>
    </p:spTree>
    <p:extLst>
      <p:ext uri="{BB962C8B-B14F-4D97-AF65-F5344CB8AC3E}">
        <p14:creationId xmlns:p14="http://schemas.microsoft.com/office/powerpoint/2010/main" val="747923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在接下来的大创研究时间里我们将实现</a:t>
            </a:r>
          </a:p>
          <a:p>
            <a:r>
              <a:rPr kumimoji="1" lang="zh-CN" altLang="en-US" dirty="0"/>
              <a:t>	①第二个远程，即</a:t>
            </a:r>
            <a:r>
              <a:rPr kumimoji="1" lang="zh-CN" altLang="en-US" baseline="0" dirty="0"/>
              <a:t>通过</a:t>
            </a:r>
            <a:r>
              <a:rPr kumimoji="1" lang="en-US" altLang="zh-CN" dirty="0"/>
              <a:t>JTAG</a:t>
            </a:r>
            <a:r>
              <a:rPr kumimoji="1" lang="zh-CN" altLang="en-US" dirty="0"/>
              <a:t>和 </a:t>
            </a:r>
            <a:r>
              <a:rPr kumimoji="1" lang="en-US" altLang="zh-CN" dirty="0"/>
              <a:t>XVC</a:t>
            </a:r>
            <a:r>
              <a:rPr kumimoji="1" lang="zh-CN" altLang="en-US" dirty="0"/>
              <a:t> 协议实现 服务器 与</a:t>
            </a:r>
            <a:r>
              <a:rPr kumimoji="1" lang="en-US" altLang="zh-CN" dirty="0"/>
              <a:t>FPGA</a:t>
            </a:r>
            <a:r>
              <a:rPr kumimoji="1" lang="zh-CN" altLang="en-US" dirty="0"/>
              <a:t> 板子的远程连接 这样就可以把板子统一放在架子上方便维护和管理</a:t>
            </a:r>
            <a:r>
              <a:rPr kumimoji="1" lang="en-US" altLang="zh-CN" dirty="0"/>
              <a:t>《</a:t>
            </a:r>
            <a:r>
              <a:rPr kumimoji="1" lang="zh-CN" altLang="en-US" dirty="0"/>
              <a:t>配一堆板子架在服务器上的图</a:t>
            </a:r>
            <a:r>
              <a:rPr kumimoji="1" lang="en-US" altLang="zh-CN" dirty="0"/>
              <a:t>》</a:t>
            </a: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	②将通过虚拟化分区技术实现对</a:t>
            </a:r>
            <a:r>
              <a:rPr kumimoji="1" lang="en-US" altLang="zh-CN" dirty="0"/>
              <a:t>FPGA</a:t>
            </a:r>
            <a:r>
              <a:rPr kumimoji="1" lang="zh-CN" altLang="en-US" dirty="0"/>
              <a:t>板子的一板复用 使得多个学生可以共享同一块</a:t>
            </a:r>
            <a:r>
              <a:rPr kumimoji="1" lang="en-US" altLang="zh-CN" dirty="0"/>
              <a:t>FPGA</a:t>
            </a:r>
            <a:r>
              <a:rPr kumimoji="1" lang="zh-CN" altLang="en-US" dirty="0"/>
              <a:t>开发板 提高板子的资源利用率</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a:t>
            </a:r>
            <a:r>
              <a:rPr kumimoji="1" lang="zh-CN" altLang="en-US" b="1" dirty="0"/>
              <a:t>点击</a:t>
            </a:r>
            <a:r>
              <a:rPr kumimoji="1" lang="en-US" altLang="zh-CN" b="1" dirty="0"/>
              <a:t>》</a:t>
            </a:r>
            <a:endParaRPr kumimoji="1" lang="zh-CN" altLang="en-US" b="1" dirty="0"/>
          </a:p>
          <a:p>
            <a:endParaRPr kumimoji="1" lang="zh-CN" altLang="en-US" dirty="0"/>
          </a:p>
          <a:p>
            <a:r>
              <a:rPr kumimoji="1" lang="zh-CN" altLang="en-US" dirty="0"/>
              <a:t>③同时，网页后端会增加</a:t>
            </a:r>
            <a:r>
              <a:rPr kumimoji="1" lang="zh-CN" altLang="en-US" baseline="0" dirty="0"/>
              <a:t> 对学生在线时长的统计 并对学生的实验结果和源代码进行合理的管理和利用 供学生和老师进行参考 这样老师可以轻松的查看和比较 所有学生做的实验 并及时对教学进度作出调整</a:t>
            </a:r>
            <a:r>
              <a:rPr kumimoji="1" lang="en-US" altLang="zh-CN" baseline="0" dirty="0"/>
              <a:t>《</a:t>
            </a:r>
            <a:r>
              <a:rPr kumimoji="1" lang="zh-CN" altLang="en-US" baseline="0" dirty="0"/>
              <a:t>尽量配图</a:t>
            </a:r>
            <a:r>
              <a:rPr kumimoji="1" lang="en-US" altLang="zh-CN" baseline="0" dirty="0"/>
              <a:t>》</a:t>
            </a:r>
            <a:endParaRPr kumimoji="1" lang="zh-CN" altLang="en-US" dirty="0"/>
          </a:p>
          <a:p>
            <a:r>
              <a:rPr kumimoji="1" lang="zh-CN" altLang="en-US" dirty="0"/>
              <a:t>网页端会优化界面 完善视频和讲义</a:t>
            </a:r>
            <a:r>
              <a:rPr kumimoji="1" lang="zh-CN" altLang="en-US" baseline="0" dirty="0"/>
              <a:t> 会完成已审批的对应教材的编写</a:t>
            </a:r>
            <a:r>
              <a:rPr kumimoji="1" lang="en-US" altLang="zh-CN" baseline="0" dirty="0"/>
              <a:t>《</a:t>
            </a:r>
            <a:r>
              <a:rPr kumimoji="1" lang="zh-CN" altLang="en-US" baseline="0" dirty="0"/>
              <a:t>配图</a:t>
            </a:r>
            <a:r>
              <a:rPr kumimoji="1" lang="en-US" altLang="zh-CN" baseline="0" dirty="0"/>
              <a:t>》</a:t>
            </a:r>
            <a:r>
              <a:rPr kumimoji="1" lang="zh-CN" altLang="en-US" baseline="0" dirty="0"/>
              <a:t> </a:t>
            </a:r>
          </a:p>
          <a:p>
            <a:r>
              <a:rPr kumimoji="1" lang="en-US" altLang="zh-CN" b="1" dirty="0"/>
              <a:t>《</a:t>
            </a:r>
            <a:r>
              <a:rPr kumimoji="1" lang="zh-CN" altLang="en-US" b="1" dirty="0"/>
              <a:t>点击</a:t>
            </a:r>
            <a:r>
              <a:rPr kumimoji="1" lang="en-US" altLang="zh-CN" b="1" dirty="0"/>
              <a:t>》</a:t>
            </a:r>
            <a:endParaRPr kumimoji="1" lang="zh-CN" altLang="en-US" b="1" dirty="0"/>
          </a:p>
          <a:p>
            <a:r>
              <a:rPr kumimoji="1" lang="zh-CN" altLang="en-US" dirty="0"/>
              <a:t>④我们相信该教学平台以及配套的教材将真正应用到</a:t>
            </a:r>
            <a:r>
              <a:rPr kumimoji="1" lang="en-US" altLang="zh-CN" dirty="0"/>
              <a:t>2018</a:t>
            </a:r>
            <a:r>
              <a:rPr kumimoji="1" lang="zh-CN" altLang="en-US" dirty="0"/>
              <a:t>年数字电路课程的教学实践当中去</a:t>
            </a:r>
            <a:r>
              <a:rPr kumimoji="1" lang="en-US" altLang="zh-CN" dirty="0"/>
              <a:t>《</a:t>
            </a:r>
            <a:r>
              <a:rPr kumimoji="1" lang="zh-CN" altLang="en-US" dirty="0"/>
              <a:t>配上课图</a:t>
            </a:r>
            <a:r>
              <a:rPr kumimoji="1" lang="en-US" altLang="zh-CN" dirty="0"/>
              <a:t>》</a:t>
            </a:r>
            <a:endParaRPr kumimoji="1" lang="zh-CN" altLang="en-US" dirty="0"/>
          </a:p>
          <a:p>
            <a:r>
              <a:rPr kumimoji="1" lang="zh-CN" altLang="en-US" dirty="0"/>
              <a:t>⑤</a:t>
            </a:r>
            <a:r>
              <a:rPr lang="zh-CN" altLang="en-US" dirty="0"/>
              <a:t/>
            </a:r>
            <a:br>
              <a:rPr lang="zh-CN" altLang="en-US" dirty="0"/>
            </a:br>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30</a:t>
            </a:fld>
            <a:endParaRPr kumimoji="1" lang="zh-CN" altLang="en-US"/>
          </a:p>
        </p:txBody>
      </p:sp>
    </p:spTree>
    <p:extLst>
      <p:ext uri="{BB962C8B-B14F-4D97-AF65-F5344CB8AC3E}">
        <p14:creationId xmlns:p14="http://schemas.microsoft.com/office/powerpoint/2010/main" val="182060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在接下来的大创研究时间里我们将实现</a:t>
            </a:r>
          </a:p>
          <a:p>
            <a:r>
              <a:rPr kumimoji="1" lang="zh-CN" altLang="en-US" dirty="0"/>
              <a:t>	①第二个远程，即</a:t>
            </a:r>
            <a:r>
              <a:rPr kumimoji="1" lang="zh-CN" altLang="en-US" baseline="0" dirty="0"/>
              <a:t>通过</a:t>
            </a:r>
            <a:r>
              <a:rPr kumimoji="1" lang="en-US" altLang="zh-CN" dirty="0"/>
              <a:t>JTAG</a:t>
            </a:r>
            <a:r>
              <a:rPr kumimoji="1" lang="zh-CN" altLang="en-US" dirty="0"/>
              <a:t>和 </a:t>
            </a:r>
            <a:r>
              <a:rPr kumimoji="1" lang="en-US" altLang="zh-CN" dirty="0"/>
              <a:t>XVC</a:t>
            </a:r>
            <a:r>
              <a:rPr kumimoji="1" lang="zh-CN" altLang="en-US" dirty="0"/>
              <a:t> 协议实现 服务器 与</a:t>
            </a:r>
            <a:r>
              <a:rPr kumimoji="1" lang="en-US" altLang="zh-CN" dirty="0"/>
              <a:t>FPGA</a:t>
            </a:r>
            <a:r>
              <a:rPr kumimoji="1" lang="zh-CN" altLang="en-US" dirty="0"/>
              <a:t> 板子的远程连接 这样就可以把板子统一放在架子上方便维护和管理</a:t>
            </a:r>
            <a:r>
              <a:rPr kumimoji="1" lang="en-US" altLang="zh-CN" dirty="0"/>
              <a:t>《</a:t>
            </a:r>
            <a:r>
              <a:rPr kumimoji="1" lang="zh-CN" altLang="en-US" dirty="0"/>
              <a:t>配一堆板子架在服务器上的图</a:t>
            </a:r>
            <a:r>
              <a:rPr kumimoji="1" lang="en-US" altLang="zh-CN" dirty="0"/>
              <a:t>》</a:t>
            </a: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	②将通过虚拟化分区技术实现对</a:t>
            </a:r>
            <a:r>
              <a:rPr kumimoji="1" lang="en-US" altLang="zh-CN" dirty="0"/>
              <a:t>FPGA</a:t>
            </a:r>
            <a:r>
              <a:rPr kumimoji="1" lang="zh-CN" altLang="en-US" dirty="0"/>
              <a:t>板子的一板复用 使得多个学生可以共享同一块</a:t>
            </a:r>
            <a:r>
              <a:rPr kumimoji="1" lang="en-US" altLang="zh-CN" dirty="0"/>
              <a:t>FPGA</a:t>
            </a:r>
            <a:r>
              <a:rPr kumimoji="1" lang="zh-CN" altLang="en-US" dirty="0"/>
              <a:t>开发板 提高板子的资源利用率</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a:t>
            </a:r>
            <a:r>
              <a:rPr kumimoji="1" lang="zh-CN" altLang="en-US" b="1" dirty="0"/>
              <a:t>点击</a:t>
            </a:r>
            <a:r>
              <a:rPr kumimoji="1" lang="en-US" altLang="zh-CN" b="1" dirty="0"/>
              <a:t>》</a:t>
            </a:r>
            <a:endParaRPr kumimoji="1" lang="zh-CN" altLang="en-US" b="1" dirty="0"/>
          </a:p>
          <a:p>
            <a:endParaRPr kumimoji="1" lang="zh-CN" altLang="en-US" dirty="0"/>
          </a:p>
          <a:p>
            <a:r>
              <a:rPr kumimoji="1" lang="zh-CN" altLang="en-US" dirty="0"/>
              <a:t>③同时，网页后端会增加</a:t>
            </a:r>
            <a:r>
              <a:rPr kumimoji="1" lang="zh-CN" altLang="en-US" baseline="0" dirty="0"/>
              <a:t> 对学生在线时长的统计 并对学生的实验结果和源代码进行合理的管理和利用 供学生和老师进行参考 这样老师可以轻松的查看和比较 所有学生做的实验 并及时对教学进度作出调整</a:t>
            </a:r>
            <a:r>
              <a:rPr kumimoji="1" lang="en-US" altLang="zh-CN" baseline="0" dirty="0"/>
              <a:t>《</a:t>
            </a:r>
            <a:r>
              <a:rPr kumimoji="1" lang="zh-CN" altLang="en-US" baseline="0" dirty="0"/>
              <a:t>尽量配图</a:t>
            </a:r>
            <a:r>
              <a:rPr kumimoji="1" lang="en-US" altLang="zh-CN" baseline="0" dirty="0"/>
              <a:t>》</a:t>
            </a:r>
            <a:endParaRPr kumimoji="1" lang="zh-CN" altLang="en-US" dirty="0"/>
          </a:p>
          <a:p>
            <a:r>
              <a:rPr kumimoji="1" lang="zh-CN" altLang="en-US" dirty="0"/>
              <a:t>网页端会优化界面 完善视频和讲义</a:t>
            </a:r>
            <a:r>
              <a:rPr kumimoji="1" lang="zh-CN" altLang="en-US" baseline="0" dirty="0"/>
              <a:t> 会完成已审批的对应教材的编写</a:t>
            </a:r>
            <a:r>
              <a:rPr kumimoji="1" lang="en-US" altLang="zh-CN" baseline="0" dirty="0"/>
              <a:t>《</a:t>
            </a:r>
            <a:r>
              <a:rPr kumimoji="1" lang="zh-CN" altLang="en-US" baseline="0" dirty="0"/>
              <a:t>配图</a:t>
            </a:r>
            <a:r>
              <a:rPr kumimoji="1" lang="en-US" altLang="zh-CN" baseline="0" dirty="0"/>
              <a:t>》</a:t>
            </a:r>
            <a:r>
              <a:rPr kumimoji="1" lang="zh-CN" altLang="en-US" baseline="0" dirty="0"/>
              <a:t> </a:t>
            </a:r>
          </a:p>
          <a:p>
            <a:r>
              <a:rPr kumimoji="1" lang="en-US" altLang="zh-CN" b="1" dirty="0"/>
              <a:t>《</a:t>
            </a:r>
            <a:r>
              <a:rPr kumimoji="1" lang="zh-CN" altLang="en-US" b="1" dirty="0"/>
              <a:t>点击</a:t>
            </a:r>
            <a:r>
              <a:rPr kumimoji="1" lang="en-US" altLang="zh-CN" b="1" dirty="0"/>
              <a:t>》</a:t>
            </a:r>
            <a:endParaRPr kumimoji="1" lang="zh-CN" altLang="en-US" b="1" dirty="0"/>
          </a:p>
          <a:p>
            <a:r>
              <a:rPr kumimoji="1" lang="zh-CN" altLang="en-US" dirty="0"/>
              <a:t>④我们相信该教学平台以及配套的教材将真正应用到</a:t>
            </a:r>
            <a:r>
              <a:rPr kumimoji="1" lang="en-US" altLang="zh-CN" dirty="0"/>
              <a:t>2018</a:t>
            </a:r>
            <a:r>
              <a:rPr kumimoji="1" lang="zh-CN" altLang="en-US" dirty="0"/>
              <a:t>年数字电路课程的教学实践当中去</a:t>
            </a:r>
            <a:r>
              <a:rPr kumimoji="1" lang="en-US" altLang="zh-CN" dirty="0"/>
              <a:t>《</a:t>
            </a:r>
            <a:r>
              <a:rPr kumimoji="1" lang="zh-CN" altLang="en-US" dirty="0"/>
              <a:t>配上课图</a:t>
            </a:r>
            <a:r>
              <a:rPr kumimoji="1" lang="en-US" altLang="zh-CN" dirty="0"/>
              <a:t>》</a:t>
            </a:r>
            <a:endParaRPr kumimoji="1" lang="zh-CN" altLang="en-US" dirty="0"/>
          </a:p>
          <a:p>
            <a:r>
              <a:rPr kumimoji="1" lang="zh-CN" altLang="en-US" dirty="0"/>
              <a:t>⑤</a:t>
            </a:r>
            <a:r>
              <a:rPr lang="zh-CN" altLang="en-US" dirty="0"/>
              <a:t/>
            </a:r>
            <a:br>
              <a:rPr lang="zh-CN" altLang="en-US" dirty="0"/>
            </a:br>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31</a:t>
            </a:fld>
            <a:endParaRPr kumimoji="1" lang="zh-CN" altLang="en-US"/>
          </a:p>
        </p:txBody>
      </p:sp>
    </p:spTree>
    <p:extLst>
      <p:ext uri="{BB962C8B-B14F-4D97-AF65-F5344CB8AC3E}">
        <p14:creationId xmlns:p14="http://schemas.microsoft.com/office/powerpoint/2010/main" val="3725944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在接下来的大创研究时间里我们将实现</a:t>
            </a:r>
          </a:p>
          <a:p>
            <a:r>
              <a:rPr kumimoji="1" lang="zh-CN" altLang="en-US" dirty="0"/>
              <a:t>	①第二个远程，即</a:t>
            </a:r>
            <a:r>
              <a:rPr kumimoji="1" lang="zh-CN" altLang="en-US" baseline="0" dirty="0"/>
              <a:t>通过</a:t>
            </a:r>
            <a:r>
              <a:rPr kumimoji="1" lang="en-US" altLang="zh-CN" dirty="0"/>
              <a:t>JTAG</a:t>
            </a:r>
            <a:r>
              <a:rPr kumimoji="1" lang="zh-CN" altLang="en-US" dirty="0"/>
              <a:t>和 </a:t>
            </a:r>
            <a:r>
              <a:rPr kumimoji="1" lang="en-US" altLang="zh-CN" dirty="0"/>
              <a:t>XVC</a:t>
            </a:r>
            <a:r>
              <a:rPr kumimoji="1" lang="zh-CN" altLang="en-US" dirty="0"/>
              <a:t> 协议实现 服务器 与</a:t>
            </a:r>
            <a:r>
              <a:rPr kumimoji="1" lang="en-US" altLang="zh-CN" dirty="0"/>
              <a:t>FPGA</a:t>
            </a:r>
            <a:r>
              <a:rPr kumimoji="1" lang="zh-CN" altLang="en-US" dirty="0"/>
              <a:t> 板子的远程连接 这样就可以把板子统一放在架子上方便维护和管理</a:t>
            </a:r>
            <a:r>
              <a:rPr kumimoji="1" lang="en-US" altLang="zh-CN" dirty="0"/>
              <a:t>《</a:t>
            </a:r>
            <a:r>
              <a:rPr kumimoji="1" lang="zh-CN" altLang="en-US" dirty="0"/>
              <a:t>配一堆板子架在服务器上的图</a:t>
            </a:r>
            <a:r>
              <a:rPr kumimoji="1" lang="en-US" altLang="zh-CN" dirty="0"/>
              <a:t>》</a:t>
            </a: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	②将通过虚拟化分区技术实现对</a:t>
            </a:r>
            <a:r>
              <a:rPr kumimoji="1" lang="en-US" altLang="zh-CN" dirty="0"/>
              <a:t>FPGA</a:t>
            </a:r>
            <a:r>
              <a:rPr kumimoji="1" lang="zh-CN" altLang="en-US" dirty="0"/>
              <a:t>板子的一板复用 使得多个学生可以共享同一块</a:t>
            </a:r>
            <a:r>
              <a:rPr kumimoji="1" lang="en-US" altLang="zh-CN" dirty="0"/>
              <a:t>FPGA</a:t>
            </a:r>
            <a:r>
              <a:rPr kumimoji="1" lang="zh-CN" altLang="en-US" dirty="0"/>
              <a:t>开发板 提高板子的资源利用率</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a:t>
            </a:r>
            <a:r>
              <a:rPr kumimoji="1" lang="zh-CN" altLang="en-US" b="1" dirty="0"/>
              <a:t>点击</a:t>
            </a:r>
            <a:r>
              <a:rPr kumimoji="1" lang="en-US" altLang="zh-CN" b="1" dirty="0"/>
              <a:t>》</a:t>
            </a:r>
            <a:endParaRPr kumimoji="1" lang="zh-CN" altLang="en-US" b="1" dirty="0"/>
          </a:p>
          <a:p>
            <a:endParaRPr kumimoji="1" lang="zh-CN" altLang="en-US" dirty="0"/>
          </a:p>
          <a:p>
            <a:r>
              <a:rPr kumimoji="1" lang="zh-CN" altLang="en-US" dirty="0"/>
              <a:t>③同时，网页后端会增加</a:t>
            </a:r>
            <a:r>
              <a:rPr kumimoji="1" lang="zh-CN" altLang="en-US" baseline="0" dirty="0"/>
              <a:t> 对学生在线时长的统计 并对学生的实验结果和源代码进行合理的管理和利用 供学生和老师进行参考 这样老师可以轻松的查看和比较 所有学生做的实验 并及时对教学进度作出调整</a:t>
            </a:r>
            <a:r>
              <a:rPr kumimoji="1" lang="en-US" altLang="zh-CN" baseline="0" dirty="0"/>
              <a:t>《</a:t>
            </a:r>
            <a:r>
              <a:rPr kumimoji="1" lang="zh-CN" altLang="en-US" baseline="0" dirty="0"/>
              <a:t>尽量配图</a:t>
            </a:r>
            <a:r>
              <a:rPr kumimoji="1" lang="en-US" altLang="zh-CN" baseline="0" dirty="0"/>
              <a:t>》</a:t>
            </a:r>
            <a:endParaRPr kumimoji="1" lang="zh-CN" altLang="en-US" dirty="0"/>
          </a:p>
          <a:p>
            <a:r>
              <a:rPr kumimoji="1" lang="zh-CN" altLang="en-US" dirty="0"/>
              <a:t>网页端会优化界面 完善视频和讲义</a:t>
            </a:r>
            <a:r>
              <a:rPr kumimoji="1" lang="zh-CN" altLang="en-US" baseline="0" dirty="0"/>
              <a:t> 会完成已审批的对应教材的编写</a:t>
            </a:r>
            <a:r>
              <a:rPr kumimoji="1" lang="en-US" altLang="zh-CN" baseline="0" dirty="0"/>
              <a:t>《</a:t>
            </a:r>
            <a:r>
              <a:rPr kumimoji="1" lang="zh-CN" altLang="en-US" baseline="0" dirty="0"/>
              <a:t>配图</a:t>
            </a:r>
            <a:r>
              <a:rPr kumimoji="1" lang="en-US" altLang="zh-CN" baseline="0" dirty="0"/>
              <a:t>》</a:t>
            </a:r>
            <a:r>
              <a:rPr kumimoji="1" lang="zh-CN" altLang="en-US" baseline="0" dirty="0"/>
              <a:t> </a:t>
            </a:r>
          </a:p>
          <a:p>
            <a:r>
              <a:rPr kumimoji="1" lang="en-US" altLang="zh-CN" b="1" dirty="0"/>
              <a:t>《</a:t>
            </a:r>
            <a:r>
              <a:rPr kumimoji="1" lang="zh-CN" altLang="en-US" b="1" dirty="0"/>
              <a:t>点击</a:t>
            </a:r>
            <a:r>
              <a:rPr kumimoji="1" lang="en-US" altLang="zh-CN" b="1" dirty="0"/>
              <a:t>》</a:t>
            </a:r>
            <a:endParaRPr kumimoji="1" lang="zh-CN" altLang="en-US" b="1" dirty="0"/>
          </a:p>
          <a:p>
            <a:r>
              <a:rPr kumimoji="1" lang="zh-CN" altLang="en-US" dirty="0"/>
              <a:t>④我们相信该教学平台以及配套的教材将真正应用到</a:t>
            </a:r>
            <a:r>
              <a:rPr kumimoji="1" lang="en-US" altLang="zh-CN" dirty="0"/>
              <a:t>2018</a:t>
            </a:r>
            <a:r>
              <a:rPr kumimoji="1" lang="zh-CN" altLang="en-US" dirty="0"/>
              <a:t>年数字电路课程的教学实践当中去</a:t>
            </a:r>
            <a:r>
              <a:rPr kumimoji="1" lang="en-US" altLang="zh-CN" dirty="0"/>
              <a:t>《</a:t>
            </a:r>
            <a:r>
              <a:rPr kumimoji="1" lang="zh-CN" altLang="en-US" dirty="0"/>
              <a:t>配上课图</a:t>
            </a:r>
            <a:r>
              <a:rPr kumimoji="1" lang="en-US" altLang="zh-CN" dirty="0"/>
              <a:t>》</a:t>
            </a:r>
            <a:endParaRPr kumimoji="1" lang="zh-CN" altLang="en-US" dirty="0"/>
          </a:p>
          <a:p>
            <a:r>
              <a:rPr kumimoji="1" lang="zh-CN" altLang="en-US" dirty="0"/>
              <a:t>⑤</a:t>
            </a:r>
            <a:r>
              <a:rPr lang="zh-CN" altLang="en-US" dirty="0"/>
              <a:t/>
            </a:r>
            <a:br>
              <a:rPr lang="zh-CN" altLang="en-US" dirty="0"/>
            </a:br>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32</a:t>
            </a:fld>
            <a:endParaRPr kumimoji="1" lang="zh-CN" altLang="en-US"/>
          </a:p>
        </p:txBody>
      </p:sp>
    </p:spTree>
    <p:extLst>
      <p:ext uri="{BB962C8B-B14F-4D97-AF65-F5344CB8AC3E}">
        <p14:creationId xmlns:p14="http://schemas.microsoft.com/office/powerpoint/2010/main" val="198943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在接下来的大创研究时间里我们将实现</a:t>
            </a:r>
          </a:p>
          <a:p>
            <a:r>
              <a:rPr kumimoji="1" lang="zh-CN" altLang="en-US" dirty="0"/>
              <a:t>	①第二个远程，即</a:t>
            </a:r>
            <a:r>
              <a:rPr kumimoji="1" lang="zh-CN" altLang="en-US" baseline="0" dirty="0"/>
              <a:t>通过</a:t>
            </a:r>
            <a:r>
              <a:rPr kumimoji="1" lang="en-US" altLang="zh-CN" dirty="0"/>
              <a:t>JTAG</a:t>
            </a:r>
            <a:r>
              <a:rPr kumimoji="1" lang="zh-CN" altLang="en-US" dirty="0"/>
              <a:t>和 </a:t>
            </a:r>
            <a:r>
              <a:rPr kumimoji="1" lang="en-US" altLang="zh-CN" dirty="0"/>
              <a:t>XVC</a:t>
            </a:r>
            <a:r>
              <a:rPr kumimoji="1" lang="zh-CN" altLang="en-US" dirty="0"/>
              <a:t> 协议实现 服务器 与</a:t>
            </a:r>
            <a:r>
              <a:rPr kumimoji="1" lang="en-US" altLang="zh-CN" dirty="0"/>
              <a:t>FPGA</a:t>
            </a:r>
            <a:r>
              <a:rPr kumimoji="1" lang="zh-CN" altLang="en-US" dirty="0"/>
              <a:t> 板子的远程连接 这样就可以把板子统一放在架子上方便维护和管理</a:t>
            </a:r>
            <a:r>
              <a:rPr kumimoji="1" lang="en-US" altLang="zh-CN" dirty="0"/>
              <a:t>《</a:t>
            </a:r>
            <a:r>
              <a:rPr kumimoji="1" lang="zh-CN" altLang="en-US" dirty="0"/>
              <a:t>配一堆板子架在服务器上的图</a:t>
            </a:r>
            <a:r>
              <a:rPr kumimoji="1" lang="en-US" altLang="zh-CN" dirty="0"/>
              <a:t>》</a:t>
            </a: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	②将通过虚拟化分区技术实现对</a:t>
            </a:r>
            <a:r>
              <a:rPr kumimoji="1" lang="en-US" altLang="zh-CN" dirty="0"/>
              <a:t>FPGA</a:t>
            </a:r>
            <a:r>
              <a:rPr kumimoji="1" lang="zh-CN" altLang="en-US" dirty="0"/>
              <a:t>板子的一板复用 使得多个学生可以共享同一块</a:t>
            </a:r>
            <a:r>
              <a:rPr kumimoji="1" lang="en-US" altLang="zh-CN" dirty="0"/>
              <a:t>FPGA</a:t>
            </a:r>
            <a:r>
              <a:rPr kumimoji="1" lang="zh-CN" altLang="en-US" dirty="0"/>
              <a:t>开发板 提高板子的资源利用率</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a:t>
            </a:r>
            <a:r>
              <a:rPr kumimoji="1" lang="zh-CN" altLang="en-US" b="1" dirty="0"/>
              <a:t>点击</a:t>
            </a:r>
            <a:r>
              <a:rPr kumimoji="1" lang="en-US" altLang="zh-CN" b="1" dirty="0"/>
              <a:t>》</a:t>
            </a:r>
            <a:endParaRPr kumimoji="1" lang="zh-CN" altLang="en-US" b="1" dirty="0"/>
          </a:p>
          <a:p>
            <a:endParaRPr kumimoji="1" lang="zh-CN" altLang="en-US" dirty="0"/>
          </a:p>
          <a:p>
            <a:r>
              <a:rPr kumimoji="1" lang="zh-CN" altLang="en-US" dirty="0"/>
              <a:t>③同时，网页后端会增加</a:t>
            </a:r>
            <a:r>
              <a:rPr kumimoji="1" lang="zh-CN" altLang="en-US" baseline="0" dirty="0"/>
              <a:t> 对学生在线时长的统计 并对学生的实验结果和源代码进行合理的管理和利用 供学生和老师进行参考 这样老师可以轻松的查看和比较 所有学生做的实验 并及时对教学进度作出调整</a:t>
            </a:r>
            <a:r>
              <a:rPr kumimoji="1" lang="en-US" altLang="zh-CN" baseline="0" dirty="0"/>
              <a:t>《</a:t>
            </a:r>
            <a:r>
              <a:rPr kumimoji="1" lang="zh-CN" altLang="en-US" baseline="0" dirty="0"/>
              <a:t>尽量配图</a:t>
            </a:r>
            <a:r>
              <a:rPr kumimoji="1" lang="en-US" altLang="zh-CN" baseline="0" dirty="0"/>
              <a:t>》</a:t>
            </a:r>
            <a:endParaRPr kumimoji="1" lang="zh-CN" altLang="en-US" dirty="0"/>
          </a:p>
          <a:p>
            <a:r>
              <a:rPr kumimoji="1" lang="zh-CN" altLang="en-US" dirty="0"/>
              <a:t>网页端会优化界面 完善视频和讲义</a:t>
            </a:r>
            <a:r>
              <a:rPr kumimoji="1" lang="zh-CN" altLang="en-US" baseline="0" dirty="0"/>
              <a:t> 会完成已审批的对应教材的编写</a:t>
            </a:r>
            <a:r>
              <a:rPr kumimoji="1" lang="en-US" altLang="zh-CN" baseline="0" dirty="0"/>
              <a:t>《</a:t>
            </a:r>
            <a:r>
              <a:rPr kumimoji="1" lang="zh-CN" altLang="en-US" baseline="0" dirty="0"/>
              <a:t>配图</a:t>
            </a:r>
            <a:r>
              <a:rPr kumimoji="1" lang="en-US" altLang="zh-CN" baseline="0" dirty="0"/>
              <a:t>》</a:t>
            </a:r>
            <a:r>
              <a:rPr kumimoji="1" lang="zh-CN" altLang="en-US" baseline="0" dirty="0"/>
              <a:t> </a:t>
            </a:r>
          </a:p>
          <a:p>
            <a:r>
              <a:rPr kumimoji="1" lang="en-US" altLang="zh-CN" b="1" dirty="0"/>
              <a:t>《</a:t>
            </a:r>
            <a:r>
              <a:rPr kumimoji="1" lang="zh-CN" altLang="en-US" b="1" dirty="0"/>
              <a:t>点击</a:t>
            </a:r>
            <a:r>
              <a:rPr kumimoji="1" lang="en-US" altLang="zh-CN" b="1" dirty="0"/>
              <a:t>》</a:t>
            </a:r>
            <a:endParaRPr kumimoji="1" lang="zh-CN" altLang="en-US" b="1" dirty="0"/>
          </a:p>
          <a:p>
            <a:r>
              <a:rPr kumimoji="1" lang="zh-CN" altLang="en-US" dirty="0"/>
              <a:t>④我们相信该教学平台以及配套的教材将真正应用到</a:t>
            </a:r>
            <a:r>
              <a:rPr kumimoji="1" lang="en-US" altLang="zh-CN" dirty="0"/>
              <a:t>2018</a:t>
            </a:r>
            <a:r>
              <a:rPr kumimoji="1" lang="zh-CN" altLang="en-US" dirty="0"/>
              <a:t>年数字电路课程的教学实践当中去</a:t>
            </a:r>
            <a:r>
              <a:rPr kumimoji="1" lang="en-US" altLang="zh-CN" dirty="0"/>
              <a:t>《</a:t>
            </a:r>
            <a:r>
              <a:rPr kumimoji="1" lang="zh-CN" altLang="en-US" dirty="0"/>
              <a:t>配上课图</a:t>
            </a:r>
            <a:r>
              <a:rPr kumimoji="1" lang="en-US" altLang="zh-CN" dirty="0"/>
              <a:t>》</a:t>
            </a:r>
            <a:endParaRPr kumimoji="1" lang="zh-CN" altLang="en-US" dirty="0"/>
          </a:p>
          <a:p>
            <a:r>
              <a:rPr kumimoji="1" lang="zh-CN" altLang="en-US" dirty="0"/>
              <a:t>⑤</a:t>
            </a:r>
            <a:r>
              <a:rPr lang="zh-CN" altLang="en-US" dirty="0"/>
              <a:t/>
            </a:r>
            <a:br>
              <a:rPr lang="zh-CN" altLang="en-US" dirty="0"/>
            </a:br>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33</a:t>
            </a:fld>
            <a:endParaRPr kumimoji="1" lang="zh-CN" altLang="en-US"/>
          </a:p>
        </p:txBody>
      </p:sp>
    </p:spTree>
    <p:extLst>
      <p:ext uri="{BB962C8B-B14F-4D97-AF65-F5344CB8AC3E}">
        <p14:creationId xmlns:p14="http://schemas.microsoft.com/office/powerpoint/2010/main" val="2087761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latin typeface="+mn-lt"/>
                <a:ea typeface="+mn-ea"/>
                <a:cs typeface="+mn-cs"/>
              </a:rPr>
              <a:t>FPGA</a:t>
            </a:r>
            <a:r>
              <a:rPr lang="zh-CN" altLang="en-US" sz="1200" kern="1200" dirty="0">
                <a:solidFill>
                  <a:schemeClr val="tx1"/>
                </a:solidFill>
                <a:latin typeface="+mn-lt"/>
                <a:ea typeface="+mn-ea"/>
                <a:cs typeface="+mn-cs"/>
              </a:rPr>
              <a:t>可编程阵列 可以让喜欢电路的学生实际动手的去完成数字电路的一系列有趣实验 提升学生对数字电路的兴趣 增强学生对数字电路的理解能力 但是由于 造价昂贵 且设备有限 加上时间和地点的限制 使得学生很难直接使用到真正的</a:t>
            </a:r>
            <a:r>
              <a:rPr lang="en-US" altLang="zh-CN" sz="1200" kern="1200" dirty="0">
                <a:solidFill>
                  <a:schemeClr val="tx1"/>
                </a:solidFill>
                <a:latin typeface="+mn-lt"/>
                <a:ea typeface="+mn-ea"/>
                <a:cs typeface="+mn-cs"/>
              </a:rPr>
              <a:t>FPGA</a:t>
            </a:r>
            <a:r>
              <a:rPr lang="zh-CN" altLang="en-US" sz="1200" kern="1200" dirty="0">
                <a:solidFill>
                  <a:schemeClr val="tx1"/>
                </a:solidFill>
                <a:latin typeface="+mn-lt"/>
                <a:ea typeface="+mn-ea"/>
                <a:cs typeface="+mn-cs"/>
              </a:rPr>
              <a:t>板子 </a:t>
            </a:r>
          </a:p>
          <a:p>
            <a:endParaRPr kumimoji="1" lang="zh-CN" altLang="en-US" b="1" baseline="0" dirty="0"/>
          </a:p>
          <a:p>
            <a:r>
              <a:rPr kumimoji="1" lang="zh-CN" altLang="en-US" b="1" baseline="0" dirty="0"/>
              <a:t>好学的北邮人常常会遇到这样的问题就是 我们想使用</a:t>
            </a:r>
            <a:r>
              <a:rPr kumimoji="1" lang="en-US" altLang="zh-CN" b="1" baseline="0" dirty="0"/>
              <a:t>FPGA</a:t>
            </a:r>
            <a:r>
              <a:rPr kumimoji="1" lang="zh-CN" altLang="en-US" b="1" baseline="0" dirty="0"/>
              <a:t>创新创业 但 没这个 环境 他不支持 因此</a:t>
            </a:r>
            <a:r>
              <a:rPr kumimoji="1" lang="zh-CN" altLang="en-US" dirty="0"/>
              <a:t>若项目进展顺利我们将尝试</a:t>
            </a:r>
            <a:r>
              <a:rPr kumimoji="1" lang="zh-CN" altLang="en-US" baseline="0" dirty="0"/>
              <a:t> </a:t>
            </a:r>
            <a:r>
              <a:rPr lang="zh-CN" altLang="en-US" dirty="0"/>
              <a:t>将此后</a:t>
            </a:r>
            <a:r>
              <a:rPr lang="zh-CN" altLang="en-US" dirty="0" smtClean="0"/>
              <a:t>的</a:t>
            </a:r>
            <a:r>
              <a:rPr lang="zh-CN" altLang="en-US" dirty="0" smtClean="0"/>
              <a:t>平台</a:t>
            </a:r>
            <a:r>
              <a:rPr lang="zh-CN" altLang="en-US" dirty="0" smtClean="0"/>
              <a:t>分为</a:t>
            </a:r>
            <a:r>
              <a:rPr lang="zh-CN" altLang="en-US" dirty="0"/>
              <a:t>轻量模式 和 全功能模式 </a:t>
            </a:r>
            <a:br>
              <a:rPr lang="zh-CN" altLang="en-US" dirty="0"/>
            </a:br>
            <a:r>
              <a:rPr lang="zh-CN" altLang="en-US" dirty="0"/>
              <a:t>	轻量模式即为现在的版本 全功能模式 目标是商业化 使用户端上也安装</a:t>
            </a:r>
            <a:r>
              <a:rPr lang="en-US" altLang="zh-CN" dirty="0" err="1"/>
              <a:t>vivado</a:t>
            </a:r>
            <a:r>
              <a:rPr lang="zh-CN" altLang="en-US" dirty="0"/>
              <a:t>软件通过</a:t>
            </a:r>
            <a:r>
              <a:rPr lang="en-US" altLang="zh-CN" dirty="0"/>
              <a:t>hardware Manager</a:t>
            </a:r>
            <a:r>
              <a:rPr lang="zh-CN" altLang="en-US" dirty="0"/>
              <a:t>连接 服务器端的</a:t>
            </a:r>
            <a:r>
              <a:rPr lang="en-US" altLang="zh-CN" dirty="0" err="1"/>
              <a:t>vivado</a:t>
            </a:r>
            <a:r>
              <a:rPr lang="en-US" altLang="zh-CN" dirty="0"/>
              <a:t> </a:t>
            </a:r>
            <a:r>
              <a:rPr lang="zh-CN" altLang="en-US" dirty="0"/>
              <a:t>从而可以不受限制的实现</a:t>
            </a:r>
            <a:r>
              <a:rPr lang="en-US" altLang="zh-CN" dirty="0"/>
              <a:t>FPGA</a:t>
            </a:r>
            <a:r>
              <a:rPr lang="zh-CN" altLang="en-US" dirty="0"/>
              <a:t>的一系列的全部功能 使</a:t>
            </a:r>
            <a:r>
              <a:rPr lang="en-US" altLang="zh-CN" dirty="0"/>
              <a:t>FPGA</a:t>
            </a:r>
            <a:r>
              <a:rPr lang="zh-CN" altLang="en-US" dirty="0"/>
              <a:t>开发者 可以随时随地的使用</a:t>
            </a:r>
            <a:r>
              <a:rPr lang="en-US" altLang="zh-CN" dirty="0"/>
              <a:t>FPGA</a:t>
            </a:r>
            <a:endParaRPr kumimoji="1" lang="zh-CN" altLang="en-US" b="1"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34</a:t>
            </a:fld>
            <a:endParaRPr kumimoji="1" lang="zh-CN" altLang="en-US"/>
          </a:p>
        </p:txBody>
      </p:sp>
    </p:spTree>
    <p:extLst>
      <p:ext uri="{BB962C8B-B14F-4D97-AF65-F5344CB8AC3E}">
        <p14:creationId xmlns:p14="http://schemas.microsoft.com/office/powerpoint/2010/main" val="20868754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baseline="-25000" dirty="0">
                <a:effectLst/>
                <a:latin typeface="Helvetica Neue"/>
                <a:ea typeface="Helvetica Neue"/>
                <a:cs typeface="Helvetica Neue"/>
                <a:sym typeface="Helvetica Neue"/>
              </a:rPr>
              <a:t>老师们大家好 我们的大创课题是 基于</a:t>
            </a:r>
            <a:r>
              <a:rPr lang="en-US" altLang="zh-CN" sz="1200" b="0" baseline="-25000" dirty="0" err="1">
                <a:effectLst/>
                <a:latin typeface="Helvetica Neue"/>
                <a:ea typeface="Helvetica Neue"/>
                <a:cs typeface="Helvetica Neue"/>
                <a:sym typeface="Helvetica Neue"/>
              </a:rPr>
              <a:t>vivado</a:t>
            </a:r>
            <a:r>
              <a:rPr lang="zh-CN" altLang="en-US" sz="1200" b="0" baseline="-25000" dirty="0">
                <a:effectLst/>
                <a:latin typeface="Helvetica Neue"/>
                <a:ea typeface="Helvetica Neue"/>
                <a:cs typeface="Helvetica Neue"/>
                <a:sym typeface="Helvetica Neue"/>
              </a:rPr>
              <a:t>的</a:t>
            </a:r>
            <a:r>
              <a:rPr lang="en-US" altLang="zh-CN" sz="1200" b="0" baseline="-25000" dirty="0">
                <a:effectLst/>
                <a:latin typeface="Helvetica Neue"/>
                <a:ea typeface="Helvetica Neue"/>
                <a:cs typeface="Helvetica Neue"/>
                <a:sym typeface="Helvetica Neue"/>
              </a:rPr>
              <a:t>FPGA</a:t>
            </a:r>
            <a:r>
              <a:rPr lang="zh-CN" altLang="en-US" sz="1200" b="0" baseline="-25000" dirty="0">
                <a:effectLst/>
                <a:latin typeface="Helvetica Neue"/>
                <a:ea typeface="Helvetica Neue"/>
                <a:cs typeface="Helvetica Neue"/>
                <a:sym typeface="Helvetica Neue"/>
              </a:rPr>
              <a:t>实验教学平台 </a:t>
            </a:r>
          </a:p>
          <a:p>
            <a:r>
              <a:rPr lang="zh-CN" altLang="en-US" sz="1200" b="0" baseline="-25000" dirty="0">
                <a:effectLst/>
                <a:latin typeface="Helvetica Neue"/>
                <a:ea typeface="Helvetica Neue"/>
                <a:cs typeface="Helvetica Neue"/>
                <a:sym typeface="Helvetica Neue"/>
              </a:rPr>
              <a:t>我是该课题的项目负责人：贾诗远 </a:t>
            </a:r>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38</a:t>
            </a:fld>
            <a:endParaRPr kumimoji="1" lang="zh-CN" altLang="en-US"/>
          </a:p>
        </p:txBody>
      </p:sp>
    </p:spTree>
    <p:extLst>
      <p:ext uri="{BB962C8B-B14F-4D97-AF65-F5344CB8AC3E}">
        <p14:creationId xmlns:p14="http://schemas.microsoft.com/office/powerpoint/2010/main" val="3526705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aseline="0" dirty="0"/>
              <a:t> 在国际学院</a:t>
            </a:r>
            <a:r>
              <a:rPr kumimoji="1" lang="en-US" altLang="zh-CN" baseline="0" dirty="0"/>
              <a:t>《</a:t>
            </a:r>
            <a:r>
              <a:rPr kumimoji="1" lang="zh-CN" altLang="en-US" baseline="0" dirty="0"/>
              <a:t>数字电路设计</a:t>
            </a:r>
            <a:r>
              <a:rPr kumimoji="1" lang="en-US" altLang="zh-CN" baseline="0" dirty="0"/>
              <a:t>》</a:t>
            </a:r>
            <a:r>
              <a:rPr kumimoji="1" lang="zh-CN" altLang="en-US" b="1" baseline="0" dirty="0"/>
              <a:t>（点击）</a:t>
            </a:r>
            <a:r>
              <a:rPr kumimoji="1" lang="zh-CN" altLang="en-US" baseline="0" dirty="0"/>
              <a:t>这门课程的</a:t>
            </a:r>
            <a:r>
              <a:rPr kumimoji="1" lang="en-US" altLang="zh-CN" baseline="0" dirty="0"/>
              <a:t>LAB</a:t>
            </a:r>
            <a:r>
              <a:rPr kumimoji="1" lang="zh-CN" altLang="en-US" baseline="0" dirty="0"/>
              <a:t>实验</a:t>
            </a:r>
            <a:r>
              <a:rPr kumimoji="1" lang="zh-CN" altLang="en-US" b="1" baseline="0" dirty="0"/>
              <a:t>（点击）</a:t>
            </a:r>
            <a:r>
              <a:rPr kumimoji="1" lang="zh-CN" altLang="en-US" baseline="0" dirty="0"/>
              <a:t>中 需要用到</a:t>
            </a:r>
            <a:r>
              <a:rPr kumimoji="1" lang="en-US" altLang="zh-CN" baseline="0" dirty="0"/>
              <a:t>FPGA</a:t>
            </a:r>
            <a:r>
              <a:rPr kumimoji="1" lang="zh-CN" altLang="en-US" baseline="0" dirty="0"/>
              <a:t>板子</a:t>
            </a:r>
            <a:r>
              <a:rPr kumimoji="1" lang="zh-CN" altLang="en-US" b="1" baseline="0" dirty="0"/>
              <a:t>（点击）</a:t>
            </a:r>
            <a:r>
              <a:rPr kumimoji="1" lang="zh-CN" altLang="en-US" baseline="0" dirty="0"/>
              <a:t>来做实验（补</a:t>
            </a:r>
            <a:r>
              <a:rPr kumimoji="1" lang="en-US" altLang="zh-CN" baseline="0" dirty="0"/>
              <a:t>FPGA</a:t>
            </a:r>
            <a:r>
              <a:rPr kumimoji="1" lang="zh-CN" altLang="en-US" baseline="0" dirty="0"/>
              <a:t>板子的图） 然而因为宏福没有数字电路实验室（补数字电路实验室的图） 如果要完成 相关的实验 只能通过电脑仿真</a:t>
            </a:r>
            <a:r>
              <a:rPr kumimoji="1" lang="zh-CN" altLang="en-US" b="1" baseline="0" dirty="0"/>
              <a:t>（点击）</a:t>
            </a:r>
            <a:r>
              <a:rPr kumimoji="1" lang="zh-CN" altLang="en-US" baseline="0" dirty="0"/>
              <a:t>（补电脑仿真的图），并不能在实际的</a:t>
            </a:r>
            <a:r>
              <a:rPr kumimoji="1" lang="en-US" altLang="zh-CN" baseline="0" dirty="0"/>
              <a:t>FPGA</a:t>
            </a:r>
            <a:r>
              <a:rPr kumimoji="1" lang="zh-CN" altLang="en-US" baseline="0" dirty="0"/>
              <a:t>板子上操作。 但是仿真和实际还是有所区别的 比如说实际的</a:t>
            </a:r>
            <a:r>
              <a:rPr kumimoji="1" lang="en-US" altLang="zh-CN" baseline="0" dirty="0"/>
              <a:t>FPGA</a:t>
            </a:r>
            <a:r>
              <a:rPr kumimoji="1" lang="zh-CN" altLang="en-US" baseline="0" dirty="0"/>
              <a:t>板子上会有很多门延迟 功能仿真并没有考虑门延迟 且在精度更高的情况下 仿真得到的结果可能会与实际有所不</a:t>
            </a:r>
            <a:r>
              <a:rPr kumimoji="1" lang="zh-CN" altLang="en-US" baseline="0" dirty="0" smtClean="0"/>
              <a:t>同。</a:t>
            </a:r>
            <a:r>
              <a:rPr kumimoji="1" lang="zh-CN" altLang="en-US" baseline="0" dirty="0"/>
              <a:t>由于地点和时间的限制，国际学院学生无法在真正的</a:t>
            </a:r>
            <a:r>
              <a:rPr kumimoji="1" lang="en-US" altLang="zh-CN" baseline="0" dirty="0"/>
              <a:t>FPGA</a:t>
            </a:r>
            <a:r>
              <a:rPr kumimoji="1" lang="zh-CN" altLang="en-US" baseline="0" dirty="0"/>
              <a:t>板子上</a:t>
            </a:r>
            <a:r>
              <a:rPr kumimoji="1" lang="zh-CN" altLang="en-US" baseline="0" dirty="0" smtClean="0"/>
              <a:t>进行</a:t>
            </a:r>
            <a:r>
              <a:rPr kumimoji="1" lang="en-US" altLang="zh-CN" baseline="0" dirty="0" smtClean="0"/>
              <a:t>LAB</a:t>
            </a:r>
            <a:r>
              <a:rPr kumimoji="1" lang="zh-CN" altLang="en-US" baseline="0" dirty="0" smtClean="0"/>
              <a:t>实验</a:t>
            </a:r>
            <a:r>
              <a:rPr kumimoji="1" lang="zh-CN" altLang="en-US" baseline="0" dirty="0"/>
              <a:t>，也在某种程度下影响了学生对数字电路这门课程认知的程度 </a:t>
            </a:r>
            <a:r>
              <a:rPr kumimoji="1" lang="en-US" altLang="zh-CN" baseline="0" dirty="0"/>
              <a:t>《</a:t>
            </a:r>
            <a:r>
              <a:rPr kumimoji="1" lang="zh-CN" altLang="en-US" baseline="0" dirty="0"/>
              <a:t>配上成绩图</a:t>
            </a:r>
            <a:r>
              <a:rPr kumimoji="1" lang="en-US" altLang="zh-CN" baseline="0" dirty="0"/>
              <a:t>》</a:t>
            </a:r>
            <a:endParaRPr kumimoji="1" lang="zh-CN" altLang="en-US" baseline="0" dirty="0"/>
          </a:p>
          <a:p>
            <a:endParaRPr kumimoji="1"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a:t>受到了 大学生英语实践教学平台的启发 我们想在数字电路设计这门课程中也实践这种远程教学平台的模式</a:t>
            </a:r>
          </a:p>
          <a:p>
            <a:endParaRPr kumimoji="1" lang="zh-CN" altLang="en-US" baseline="0" dirty="0"/>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4</a:t>
            </a:fld>
            <a:endParaRPr kumimoji="1" lang="zh-CN" altLang="en-US"/>
          </a:p>
        </p:txBody>
      </p:sp>
    </p:spTree>
    <p:extLst>
      <p:ext uri="{BB962C8B-B14F-4D97-AF65-F5344CB8AC3E}">
        <p14:creationId xmlns:p14="http://schemas.microsoft.com/office/powerpoint/2010/main" val="874125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kumimoji="1" lang="en-US" altLang="zh-CN" baseline="0" dirty="0"/>
          </a:p>
          <a:p>
            <a:pPr marL="0" marR="0" indent="0" algn="l" defTabSz="457200" rtl="0" eaLnBrk="1" fontAlgn="auto" latinLnBrk="0" hangingPunct="1">
              <a:lnSpc>
                <a:spcPct val="117999"/>
              </a:lnSpc>
              <a:spcBef>
                <a:spcPts val="0"/>
              </a:spcBef>
              <a:spcAft>
                <a:spcPts val="0"/>
              </a:spcAft>
              <a:buClrTx/>
              <a:buSzTx/>
              <a:buFontTx/>
              <a:buNone/>
              <a:tabLst/>
              <a:defRPr/>
            </a:pPr>
            <a:r>
              <a:rPr kumimoji="1" lang="zh-CN" altLang="en-US" baseline="0" dirty="0"/>
              <a:t>针对这个问题 我们设想 要创建一个远程教学平台 它可以突破</a:t>
            </a:r>
            <a:r>
              <a:rPr kumimoji="1" lang="zh-CN" altLang="en-US" b="1" baseline="0" dirty="0"/>
              <a:t>时间</a:t>
            </a:r>
            <a:r>
              <a:rPr kumimoji="1" lang="zh-CN" altLang="en-US" baseline="0" dirty="0"/>
              <a:t>和</a:t>
            </a:r>
            <a:r>
              <a:rPr kumimoji="1" lang="zh-CN" altLang="en-US" b="1" baseline="0" dirty="0"/>
              <a:t>地域</a:t>
            </a:r>
            <a:r>
              <a:rPr kumimoji="1" lang="zh-CN" altLang="en-US" baseline="0" dirty="0"/>
              <a:t>的限制</a:t>
            </a:r>
            <a:r>
              <a:rPr kumimoji="1" lang="en-US" altLang="zh-CN" baseline="0" dirty="0"/>
              <a:t>《</a:t>
            </a:r>
            <a:r>
              <a:rPr kumimoji="1" lang="zh-CN" altLang="en-US" baseline="0" dirty="0"/>
              <a:t>点击</a:t>
            </a:r>
            <a:r>
              <a:rPr kumimoji="1" lang="en-US" altLang="zh-CN" baseline="0" dirty="0"/>
              <a:t>》</a:t>
            </a:r>
            <a:r>
              <a:rPr kumimoji="1" lang="zh-CN" altLang="en-US" baseline="0" dirty="0"/>
              <a:t> 使宏福的国际学院学生 不需要去本部的数字电路实验室就可以在真正的</a:t>
            </a:r>
            <a:r>
              <a:rPr kumimoji="1" lang="en-US" altLang="zh-CN" baseline="0" dirty="0"/>
              <a:t>FPGA</a:t>
            </a:r>
            <a:r>
              <a:rPr kumimoji="1" lang="zh-CN" altLang="en-US" baseline="0" dirty="0"/>
              <a:t>板子上进行数字电路</a:t>
            </a:r>
            <a:r>
              <a:rPr kumimoji="1" lang="en-US" altLang="zh-CN" baseline="0" dirty="0"/>
              <a:t>LAB</a:t>
            </a:r>
            <a:r>
              <a:rPr kumimoji="1" lang="zh-CN" altLang="en-US" baseline="0" dirty="0"/>
              <a:t>实验</a:t>
            </a:r>
            <a:r>
              <a:rPr kumimoji="1" lang="en-US" altLang="zh-CN" baseline="0" dirty="0"/>
              <a:t>《</a:t>
            </a:r>
            <a:r>
              <a:rPr kumimoji="1" lang="zh-CN" altLang="en-US" baseline="0" dirty="0"/>
              <a:t>点击</a:t>
            </a:r>
            <a:r>
              <a:rPr kumimoji="1" lang="en-US" altLang="zh-CN" baseline="0" dirty="0"/>
              <a:t>》</a:t>
            </a:r>
            <a:r>
              <a:rPr kumimoji="1" lang="zh-CN" altLang="en-US" baseline="0" dirty="0"/>
              <a:t>并可以自主选择实验时间 因为这种远程教学平台 解决了时间和地点的限制 因此这种平台是可以应用在所有学院的数字电路教学当中</a:t>
            </a:r>
            <a:r>
              <a:rPr kumimoji="1" lang="en-US" altLang="zh-CN" baseline="0" dirty="0"/>
              <a:t>《</a:t>
            </a:r>
            <a:r>
              <a:rPr kumimoji="1" lang="zh-CN" altLang="en-US" baseline="0" dirty="0"/>
              <a:t>点击</a:t>
            </a:r>
            <a:r>
              <a:rPr kumimoji="1" lang="en-US" altLang="zh-CN" baseline="0" dirty="0"/>
              <a:t>》</a:t>
            </a:r>
            <a:endParaRPr kumimoji="1" lang="zh-CN" altLang="en-US" baseline="0" dirty="0"/>
          </a:p>
          <a:p>
            <a:pPr marL="0" marR="0" indent="0" defTabSz="457200" eaLnBrk="1" fontAlgn="auto" latinLnBrk="0" hangingPunct="1">
              <a:lnSpc>
                <a:spcPct val="117999"/>
              </a:lnSpc>
              <a:spcBef>
                <a:spcPts val="0"/>
              </a:spcBef>
              <a:spcAft>
                <a:spcPts val="0"/>
              </a:spcAft>
              <a:buClrTx/>
              <a:buSzTx/>
              <a:buFontTx/>
              <a:buNone/>
              <a:tabLst/>
              <a:defRPr/>
            </a:pPr>
            <a:r>
              <a:rPr kumimoji="1" lang="zh-CN" altLang="en-US" baseline="0" dirty="0"/>
              <a:t>且这个教学平台还可以对实验结果和源代码进行合理的管理和利用 供学生和老师进行参考 </a:t>
            </a:r>
            <a:r>
              <a:rPr kumimoji="1" lang="en-US" altLang="zh-CN" baseline="0" dirty="0"/>
              <a:t>《</a:t>
            </a:r>
            <a:r>
              <a:rPr kumimoji="1" lang="zh-CN" altLang="en-US" baseline="0" dirty="0"/>
              <a:t>点击</a:t>
            </a:r>
            <a:r>
              <a:rPr kumimoji="1" lang="en-US" altLang="zh-CN" baseline="0" dirty="0"/>
              <a:t>》</a:t>
            </a:r>
            <a:r>
              <a:rPr kumimoji="1" lang="zh-CN" altLang="en-US" baseline="0" dirty="0"/>
              <a:t>这样老师就可以轻松的查看比较 所有学生做的实验 这有利于老师了解 学生对课程的 掌握情况 并及时对教学做出调整</a:t>
            </a:r>
          </a:p>
          <a:p>
            <a:endParaRPr kumimoji="1" lang="zh-CN" altLang="en-US" baseline="0" dirty="0"/>
          </a:p>
          <a:p>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5</a:t>
            </a:fld>
            <a:endParaRPr kumimoji="1" lang="zh-CN" altLang="en-US"/>
          </a:p>
        </p:txBody>
      </p:sp>
    </p:spTree>
    <p:extLst>
      <p:ext uri="{BB962C8B-B14F-4D97-AF65-F5344CB8AC3E}">
        <p14:creationId xmlns:p14="http://schemas.microsoft.com/office/powerpoint/2010/main" val="1198937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kumimoji="1" lang="en-US" altLang="zh-CN" baseline="0" dirty="0"/>
          </a:p>
          <a:p>
            <a:pPr marL="0" marR="0" indent="0" algn="l" defTabSz="457200" rtl="0" eaLnBrk="1" fontAlgn="auto" latinLnBrk="0" hangingPunct="1">
              <a:lnSpc>
                <a:spcPct val="117999"/>
              </a:lnSpc>
              <a:spcBef>
                <a:spcPts val="0"/>
              </a:spcBef>
              <a:spcAft>
                <a:spcPts val="0"/>
              </a:spcAft>
              <a:buClrTx/>
              <a:buSzTx/>
              <a:buFontTx/>
              <a:buNone/>
              <a:tabLst/>
              <a:defRPr/>
            </a:pPr>
            <a:r>
              <a:rPr kumimoji="1" lang="zh-CN" altLang="en-US" baseline="0" dirty="0"/>
              <a:t>针对这个问题 我们设想 要创建一个远程教学平台 它可以突破</a:t>
            </a:r>
            <a:r>
              <a:rPr kumimoji="1" lang="zh-CN" altLang="en-US" b="1" baseline="0" dirty="0"/>
              <a:t>时间</a:t>
            </a:r>
            <a:r>
              <a:rPr kumimoji="1" lang="zh-CN" altLang="en-US" baseline="0" dirty="0"/>
              <a:t>和</a:t>
            </a:r>
            <a:r>
              <a:rPr kumimoji="1" lang="zh-CN" altLang="en-US" b="1" baseline="0" dirty="0"/>
              <a:t>地域</a:t>
            </a:r>
            <a:r>
              <a:rPr kumimoji="1" lang="zh-CN" altLang="en-US" baseline="0" dirty="0"/>
              <a:t>的限制</a:t>
            </a:r>
            <a:r>
              <a:rPr kumimoji="1" lang="en-US" altLang="zh-CN" baseline="0" dirty="0"/>
              <a:t>《</a:t>
            </a:r>
            <a:r>
              <a:rPr kumimoji="1" lang="zh-CN" altLang="en-US" baseline="0" dirty="0"/>
              <a:t>点击</a:t>
            </a:r>
            <a:r>
              <a:rPr kumimoji="1" lang="en-US" altLang="zh-CN" baseline="0" dirty="0"/>
              <a:t>》</a:t>
            </a:r>
            <a:r>
              <a:rPr kumimoji="1" lang="zh-CN" altLang="en-US" baseline="0" dirty="0"/>
              <a:t> 使宏福的国际学院学生 不需要去本部的数字电路实验室就可以在真正的</a:t>
            </a:r>
            <a:r>
              <a:rPr kumimoji="1" lang="en-US" altLang="zh-CN" baseline="0" dirty="0"/>
              <a:t>FPGA</a:t>
            </a:r>
            <a:r>
              <a:rPr kumimoji="1" lang="zh-CN" altLang="en-US" baseline="0" dirty="0"/>
              <a:t>板子上进行数字电路</a:t>
            </a:r>
            <a:r>
              <a:rPr kumimoji="1" lang="en-US" altLang="zh-CN" baseline="0" dirty="0"/>
              <a:t>LAB</a:t>
            </a:r>
            <a:r>
              <a:rPr kumimoji="1" lang="zh-CN" altLang="en-US" baseline="0" dirty="0"/>
              <a:t>实验</a:t>
            </a:r>
            <a:r>
              <a:rPr kumimoji="1" lang="en-US" altLang="zh-CN" baseline="0" dirty="0"/>
              <a:t>《</a:t>
            </a:r>
            <a:r>
              <a:rPr kumimoji="1" lang="zh-CN" altLang="en-US" baseline="0" dirty="0"/>
              <a:t>点击</a:t>
            </a:r>
            <a:r>
              <a:rPr kumimoji="1" lang="en-US" altLang="zh-CN" baseline="0" dirty="0"/>
              <a:t>》</a:t>
            </a:r>
            <a:r>
              <a:rPr kumimoji="1" lang="zh-CN" altLang="en-US" baseline="0" dirty="0"/>
              <a:t>并可以自主选择实验时间 因为这种远程教学平台 解决了时间和地点的限制 因此这种平台是可以应用在所有学院的数字电路教学当中</a:t>
            </a:r>
            <a:r>
              <a:rPr kumimoji="1" lang="en-US" altLang="zh-CN" baseline="0" dirty="0"/>
              <a:t>《</a:t>
            </a:r>
            <a:r>
              <a:rPr kumimoji="1" lang="zh-CN" altLang="en-US" baseline="0" dirty="0"/>
              <a:t>点击</a:t>
            </a:r>
            <a:r>
              <a:rPr kumimoji="1" lang="en-US" altLang="zh-CN" baseline="0" dirty="0"/>
              <a:t>》</a:t>
            </a:r>
            <a:endParaRPr kumimoji="1" lang="zh-CN" altLang="en-US" baseline="0" dirty="0"/>
          </a:p>
          <a:p>
            <a:pPr marL="0" marR="0" indent="0" defTabSz="457200" eaLnBrk="1" fontAlgn="auto" latinLnBrk="0" hangingPunct="1">
              <a:lnSpc>
                <a:spcPct val="117999"/>
              </a:lnSpc>
              <a:spcBef>
                <a:spcPts val="0"/>
              </a:spcBef>
              <a:spcAft>
                <a:spcPts val="0"/>
              </a:spcAft>
              <a:buClrTx/>
              <a:buSzTx/>
              <a:buFontTx/>
              <a:buNone/>
              <a:tabLst/>
              <a:defRPr/>
            </a:pPr>
            <a:r>
              <a:rPr kumimoji="1" lang="zh-CN" altLang="en-US" baseline="0" dirty="0"/>
              <a:t>且这个教学平台还可以对实验结果和源代码进行合理的管理和利用 供学生和老师进行参考 </a:t>
            </a:r>
            <a:r>
              <a:rPr kumimoji="1" lang="en-US" altLang="zh-CN" baseline="0" dirty="0"/>
              <a:t>《</a:t>
            </a:r>
            <a:r>
              <a:rPr kumimoji="1" lang="zh-CN" altLang="en-US" baseline="0" dirty="0"/>
              <a:t>点击</a:t>
            </a:r>
            <a:r>
              <a:rPr kumimoji="1" lang="en-US" altLang="zh-CN" baseline="0" dirty="0"/>
              <a:t>》</a:t>
            </a:r>
            <a:r>
              <a:rPr kumimoji="1" lang="zh-CN" altLang="en-US" baseline="0" dirty="0"/>
              <a:t>这样老师就可以轻松的查看比较 所有学生做的实验 这有利于老师了解 学生对课程的 掌握情况 并及时对教学做出调整</a:t>
            </a:r>
          </a:p>
          <a:p>
            <a:endParaRPr kumimoji="1" lang="zh-CN" altLang="en-US" baseline="0" dirty="0"/>
          </a:p>
          <a:p>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6</a:t>
            </a:fld>
            <a:endParaRPr kumimoji="1" lang="zh-CN" altLang="en-US"/>
          </a:p>
        </p:txBody>
      </p:sp>
    </p:spTree>
    <p:extLst>
      <p:ext uri="{BB962C8B-B14F-4D97-AF65-F5344CB8AC3E}">
        <p14:creationId xmlns:p14="http://schemas.microsoft.com/office/powerpoint/2010/main" val="4279509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关于这种远程教学平台的同类产品</a:t>
            </a:r>
            <a:r>
              <a:rPr kumimoji="1" lang="zh-CN" altLang="en-US" baseline="0" dirty="0"/>
              <a:t> 我们对国内外的研究现状进行了调查</a:t>
            </a:r>
          </a:p>
          <a:p>
            <a:endParaRPr kumimoji="1" lang="zh-CN" altLang="en-US" baseline="0" dirty="0"/>
          </a:p>
          <a:p>
            <a:r>
              <a:rPr kumimoji="1" lang="zh-CN" altLang="en-US" dirty="0"/>
              <a:t>调查的结果是 北京航空航天大学是</a:t>
            </a:r>
            <a:r>
              <a:rPr kumimoji="1" lang="zh-CN" altLang="en-US" baseline="0" dirty="0"/>
              <a:t>采用了远程桌面的方式 然而这种方式存在网络延迟，对网络宽带的要求很高 需要同时开着很多台服务器 且用户体验较差 </a:t>
            </a:r>
          </a:p>
          <a:p>
            <a:endParaRPr kumimoji="1" lang="zh-CN" altLang="en-US" baseline="0" dirty="0"/>
          </a:p>
          <a:p>
            <a:r>
              <a:rPr kumimoji="1" lang="zh-CN" altLang="en-US" dirty="0"/>
              <a:t>北京科技大学则是采用了</a:t>
            </a:r>
            <a:r>
              <a:rPr kumimoji="1" lang="zh-CN" altLang="en-US" baseline="0" dirty="0"/>
              <a:t> 虚拟机实验平台的方式 用过虚拟机的朋友一定都知道 这种方式内存资源占用过大 且限制了每个电脑只能连接一个</a:t>
            </a:r>
            <a:r>
              <a:rPr kumimoji="1" lang="en-US" altLang="zh-CN" baseline="0" dirty="0"/>
              <a:t>FPGA</a:t>
            </a:r>
            <a:r>
              <a:rPr kumimoji="1" lang="zh-CN" altLang="en-US" baseline="0" dirty="0"/>
              <a:t>板子</a:t>
            </a:r>
          </a:p>
          <a:p>
            <a:endParaRPr kumimoji="1" lang="zh-CN" altLang="en-US" baseline="0" dirty="0"/>
          </a:p>
          <a:p>
            <a:r>
              <a:rPr kumimoji="1" lang="zh-CN" altLang="en-US" baseline="0" dirty="0" smtClean="0"/>
              <a:t>江南大学</a:t>
            </a:r>
            <a:r>
              <a:rPr kumimoji="1" lang="zh-CN" altLang="en-US" baseline="0" dirty="0" smtClean="0"/>
              <a:t>则</a:t>
            </a:r>
            <a:r>
              <a:rPr kumimoji="1" lang="zh-CN" altLang="en-US" baseline="0" dirty="0"/>
              <a:t>是通过摄像头 来观察 远程实验操作的结果 存在延迟，效果并不是很好</a:t>
            </a:r>
          </a:p>
          <a:p>
            <a:endParaRPr kumimoji="1" lang="zh-CN" altLang="en-US" baseline="0" dirty="0"/>
          </a:p>
          <a:p>
            <a:r>
              <a:rPr kumimoji="1" lang="zh-CN" altLang="en-US" baseline="0" dirty="0"/>
              <a:t>日本政法大学则是采用了 </a:t>
            </a:r>
            <a:r>
              <a:rPr kumimoji="1" lang="en-US" altLang="zh-CN" baseline="0" dirty="0"/>
              <a:t>ISE</a:t>
            </a:r>
            <a:r>
              <a:rPr kumimoji="1" lang="zh-CN" altLang="en-US" baseline="0" dirty="0"/>
              <a:t> 作为</a:t>
            </a:r>
            <a:r>
              <a:rPr kumimoji="1" lang="en-US" altLang="zh-CN" baseline="0" dirty="0"/>
              <a:t>FPGA</a:t>
            </a:r>
            <a:r>
              <a:rPr kumimoji="1" lang="zh-CN" altLang="en-US" baseline="0" dirty="0"/>
              <a:t>远程实验教学平台的 开发设计环境 而</a:t>
            </a:r>
            <a:r>
              <a:rPr kumimoji="1" lang="en-US" altLang="zh-CN" baseline="0" dirty="0"/>
              <a:t>ISE</a:t>
            </a:r>
            <a:r>
              <a:rPr kumimoji="1" lang="zh-CN" altLang="en-US" baseline="0" dirty="0"/>
              <a:t>已经不再更新 不利于平台以后的升级和维护</a:t>
            </a:r>
          </a:p>
          <a:p>
            <a:endParaRPr kumimoji="1" lang="zh-CN" altLang="en-US" baseline="0" dirty="0"/>
          </a:p>
          <a:p>
            <a:r>
              <a:rPr kumimoji="1" lang="zh-CN" altLang="en-US" dirty="0"/>
              <a:t>而我们设计的基于</a:t>
            </a:r>
            <a:r>
              <a:rPr kumimoji="1" lang="en-US" altLang="zh-CN" dirty="0" err="1"/>
              <a:t>vivado</a:t>
            </a:r>
            <a:r>
              <a:rPr kumimoji="1" lang="zh-CN" altLang="en-US" dirty="0"/>
              <a:t>的</a:t>
            </a:r>
            <a:r>
              <a:rPr kumimoji="1" lang="en-US" altLang="zh-CN" dirty="0"/>
              <a:t>FPGA</a:t>
            </a:r>
            <a:r>
              <a:rPr kumimoji="1" lang="zh-CN" altLang="en-US" dirty="0"/>
              <a:t>远程教学平台 解决了上述的一系列问题（ 具体的解决方案我的队友</a:t>
            </a:r>
            <a:r>
              <a:rPr kumimoji="1" lang="zh-CN" altLang="en-US" dirty="0" smtClean="0"/>
              <a:t>曹梦鑫</a:t>
            </a:r>
            <a:r>
              <a:rPr kumimoji="1" lang="zh-CN" altLang="en-US" dirty="0" smtClean="0"/>
              <a:t>将</a:t>
            </a:r>
            <a:r>
              <a:rPr kumimoji="1" lang="zh-CN" altLang="en-US" dirty="0" smtClean="0"/>
              <a:t>会</a:t>
            </a:r>
            <a:r>
              <a:rPr kumimoji="1" lang="zh-CN" altLang="en-US" dirty="0"/>
              <a:t>在</a:t>
            </a:r>
            <a:r>
              <a:rPr kumimoji="1" lang="zh-CN" altLang="en-US" dirty="0" smtClean="0"/>
              <a:t>随后介绍</a:t>
            </a:r>
            <a:r>
              <a:rPr kumimoji="1" lang="zh-CN" altLang="en-US" dirty="0"/>
              <a:t>）</a:t>
            </a:r>
          </a:p>
          <a:p>
            <a:r>
              <a:rPr kumimoji="1" lang="zh-CN" altLang="en-US" b="1" baseline="0" dirty="0"/>
              <a:t>点击</a:t>
            </a: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7</a:t>
            </a:fld>
            <a:endParaRPr kumimoji="1" lang="zh-CN" altLang="en-US"/>
          </a:p>
        </p:txBody>
      </p:sp>
    </p:spTree>
    <p:extLst>
      <p:ext uri="{BB962C8B-B14F-4D97-AF65-F5344CB8AC3E}">
        <p14:creationId xmlns:p14="http://schemas.microsoft.com/office/powerpoint/2010/main" val="796879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a:t>《</a:t>
            </a:r>
            <a:r>
              <a:rPr kumimoji="1" lang="zh-CN" altLang="en-US" baseline="0" dirty="0"/>
              <a:t>加上页眉</a:t>
            </a:r>
            <a:r>
              <a:rPr kumimoji="1" lang="en-US" altLang="zh-CN" baseline="0" dirty="0"/>
              <a:t>》</a:t>
            </a:r>
            <a:r>
              <a:rPr kumimoji="1" lang="zh-CN" altLang="en-US" baseline="0" dirty="0"/>
              <a:t>我们的优势</a:t>
            </a:r>
          </a:p>
          <a:p>
            <a:r>
              <a:rPr kumimoji="1" lang="zh-CN" altLang="en-US" baseline="0" dirty="0"/>
              <a:t>且我们的教学平台突破了时间和地点的限制 让学生可以随时随地的完成数字电路</a:t>
            </a:r>
            <a:r>
              <a:rPr kumimoji="1" lang="en-US" altLang="zh-CN" baseline="0" dirty="0"/>
              <a:t>LAB3</a:t>
            </a:r>
            <a:r>
              <a:rPr kumimoji="1" lang="zh-CN" altLang="en-US" baseline="0" dirty="0"/>
              <a:t> 实验  </a:t>
            </a:r>
            <a:r>
              <a:rPr kumimoji="1" lang="en-US" altLang="zh-CN" baseline="0" dirty="0"/>
              <a:t>《</a:t>
            </a:r>
            <a:r>
              <a:rPr kumimoji="1" lang="zh-CN" altLang="en-US" baseline="0" dirty="0"/>
              <a:t>点击</a:t>
            </a:r>
            <a:r>
              <a:rPr kumimoji="1" lang="en-US" altLang="zh-CN" baseline="0" dirty="0"/>
              <a:t>》</a:t>
            </a:r>
            <a:endParaRPr kumimoji="1" lang="zh-CN" altLang="en-US" baseline="0" dirty="0"/>
          </a:p>
          <a:p>
            <a:endParaRPr kumimoji="1" lang="zh-CN" alt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a:t>可以对实验结果和源代码进行合理的管理和利用 供学生和老师进行参考 这样老师就可以轻松的查看比较 所有学生做的实验 这有利于老师了解学生对课程的掌握情况 及时对教学做出调整</a:t>
            </a:r>
            <a:r>
              <a:rPr kumimoji="1" lang="en-US" altLang="zh-CN" baseline="0" dirty="0"/>
              <a:t>《</a:t>
            </a:r>
            <a:r>
              <a:rPr kumimoji="1" lang="zh-CN" altLang="en-US" baseline="0" dirty="0"/>
              <a:t>点击</a:t>
            </a:r>
            <a:r>
              <a:rPr kumimoji="1" lang="en-US" altLang="zh-CN" baseline="0" dirty="0"/>
              <a:t>》</a:t>
            </a:r>
            <a:endParaRPr kumimoji="1" lang="zh-CN" altLang="en-US" baseline="0" dirty="0"/>
          </a:p>
          <a:p>
            <a:endParaRPr kumimoji="1" lang="zh-CN" alt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a:t>另外 教学平台建立在</a:t>
            </a:r>
            <a:r>
              <a:rPr kumimoji="1" lang="en-US" altLang="zh-CN" baseline="0" dirty="0" err="1"/>
              <a:t>vivado</a:t>
            </a:r>
            <a:r>
              <a:rPr kumimoji="1" lang="zh-CN" altLang="en-US" baseline="0" dirty="0"/>
              <a:t>的基础上 而不是已经不再更新的</a:t>
            </a:r>
            <a:r>
              <a:rPr kumimoji="1" lang="en-US" altLang="zh-CN" baseline="0" dirty="0"/>
              <a:t>ISE《</a:t>
            </a:r>
            <a:r>
              <a:rPr kumimoji="1" lang="zh-CN" altLang="en-US" baseline="0" dirty="0"/>
              <a:t>点击</a:t>
            </a:r>
            <a:r>
              <a:rPr kumimoji="1" lang="en-US" altLang="zh-CN" baseline="0" dirty="0"/>
              <a:t>》</a:t>
            </a:r>
            <a:endParaRPr kumimoji="1" lang="zh-CN" altLang="en-US" baseline="0" dirty="0"/>
          </a:p>
          <a:p>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a:t>其次 平台对应的配套教材已经审批立项 结合着教材可以进一步的加强学生对数字电路课程的理解</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8</a:t>
            </a:fld>
            <a:endParaRPr kumimoji="1" lang="zh-CN" altLang="en-US"/>
          </a:p>
        </p:txBody>
      </p:sp>
    </p:spTree>
    <p:extLst>
      <p:ext uri="{BB962C8B-B14F-4D97-AF65-F5344CB8AC3E}">
        <p14:creationId xmlns:p14="http://schemas.microsoft.com/office/powerpoint/2010/main" val="1513496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通过我们的实际使用对比，无论从实验流程还是使用体验上，</a:t>
            </a:r>
            <a:r>
              <a:rPr kumimoji="1" lang="en-US" altLang="zh-CN" dirty="0"/>
              <a:t>Vivado</a:t>
            </a:r>
            <a:r>
              <a:rPr kumimoji="1" lang="zh-CN" altLang="en-US" dirty="0"/>
              <a:t>都明显优于</a:t>
            </a:r>
            <a:r>
              <a:rPr kumimoji="1" lang="en-US" altLang="zh-CN" dirty="0"/>
              <a:t>ISE</a:t>
            </a:r>
            <a:r>
              <a:rPr kumimoji="1" lang="zh-CN" altLang="en-US" dirty="0"/>
              <a:t>，并且</a:t>
            </a:r>
            <a:r>
              <a:rPr kumimoji="1" lang="en-US" altLang="zh-CN" dirty="0"/>
              <a:t>Vivado</a:t>
            </a:r>
            <a:r>
              <a:rPr kumimoji="1" lang="zh-CN" altLang="en-US" dirty="0"/>
              <a:t>持续更新 这也是我们选择</a:t>
            </a:r>
            <a:r>
              <a:rPr kumimoji="1" lang="en-US" altLang="zh-CN" dirty="0" err="1"/>
              <a:t>vivado</a:t>
            </a:r>
            <a:r>
              <a:rPr kumimoji="1" lang="zh-CN" altLang="en-US" dirty="0"/>
              <a:t>作为我们教学平台开发设计环境的原因</a:t>
            </a: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9</a:t>
            </a:fld>
            <a:endParaRPr kumimoji="1" lang="zh-CN" altLang="en-US"/>
          </a:p>
        </p:txBody>
      </p:sp>
    </p:spTree>
    <p:extLst>
      <p:ext uri="{BB962C8B-B14F-4D97-AF65-F5344CB8AC3E}">
        <p14:creationId xmlns:p14="http://schemas.microsoft.com/office/powerpoint/2010/main" val="2027135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095634A-C50F-46BF-B642-326E8AB3DA92}" type="datetimeFigureOut">
              <a:rPr lang="zh-CN" altLang="en-US" smtClean="0"/>
              <a:t>2017/9/27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1133957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7" name="矩形 6"/>
          <p:cNvSpPr/>
          <p:nvPr userDrawn="1"/>
        </p:nvSpPr>
        <p:spPr>
          <a:xfrm>
            <a:off x="9857015" y="571495"/>
            <a:ext cx="2334985" cy="179614"/>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9" name="直接连接符 8"/>
          <p:cNvCxnSpPr/>
          <p:nvPr userDrawn="1"/>
        </p:nvCxnSpPr>
        <p:spPr>
          <a:xfrm>
            <a:off x="0" y="751109"/>
            <a:ext cx="12192000" cy="0"/>
          </a:xfrm>
          <a:prstGeom prst="line">
            <a:avLst/>
          </a:prstGeom>
          <a:ln>
            <a:solidFill>
              <a:srgbClr val="24569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54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4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95634A-C50F-46BF-B642-326E8AB3DA92}" type="datetimeFigureOut">
              <a:rPr lang="zh-CN" altLang="en-US" smtClean="0"/>
              <a:t>2017/9/27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2548670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95634A-C50F-46BF-B642-326E8AB3DA92}" type="datetimeFigureOut">
              <a:rPr lang="zh-CN" altLang="en-US" smtClean="0"/>
              <a:t>2017/9/27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1701529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095634A-C50F-46BF-B642-326E8AB3DA92}" type="datetimeFigureOut">
              <a:rPr lang="zh-CN" altLang="en-US" smtClean="0"/>
              <a:t>2017/9/27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2372393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095634A-C50F-46BF-B642-326E8AB3DA92}" type="datetimeFigureOut">
              <a:rPr lang="zh-CN" altLang="en-US" smtClean="0"/>
              <a:t>2017/9/27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1321202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095634A-C50F-46BF-B642-326E8AB3DA92}" type="datetimeFigureOut">
              <a:rPr lang="zh-CN" altLang="en-US" smtClean="0"/>
              <a:t>2017/9/27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3170920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95634A-C50F-46BF-B642-326E8AB3DA92}" type="datetimeFigureOut">
              <a:rPr lang="zh-CN" altLang="en-US" smtClean="0"/>
              <a:t>2017/9/27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1759349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95634A-C50F-46BF-B642-326E8AB3DA92}" type="datetimeFigureOut">
              <a:rPr lang="zh-CN" altLang="en-US" smtClean="0"/>
              <a:t>2017/9/27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2051895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bg>
      <p:bgPr>
        <a:solidFill>
          <a:srgbClr val="24569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96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9" name="文本框 8"/>
          <p:cNvSpPr txBox="1"/>
          <p:nvPr/>
        </p:nvSpPr>
        <p:spPr>
          <a:xfrm>
            <a:off x="10662785" y="6134374"/>
            <a:ext cx="862159" cy="461665"/>
          </a:xfrm>
          <a:prstGeom prst="rect">
            <a:avLst/>
          </a:prstGeom>
          <a:noFill/>
        </p:spPr>
        <p:txBody>
          <a:bodyPr wrap="none" rtlCol="0">
            <a:spAutoFit/>
          </a:bodyPr>
          <a:lstStyle/>
          <a:p>
            <a:r>
              <a:rPr lang="en-US" altLang="zh-CN" sz="2400" dirty="0">
                <a:latin typeface="Segoe UI Light" panose="020B0502040204020203" pitchFamily="34" charset="0"/>
                <a:ea typeface="方正兰亭超细黑简体" panose="02000000000000000000" pitchFamily="2" charset="-122"/>
                <a:cs typeface="Segoe UI Light" panose="020B0502040204020203" pitchFamily="34" charset="0"/>
              </a:rPr>
              <a:t>PAGE</a:t>
            </a:r>
            <a:endParaRPr lang="zh-CN" altLang="en-US" sz="2400" dirty="0">
              <a:latin typeface="Segoe UI Light" panose="020B0502040204020203" pitchFamily="34" charset="0"/>
              <a:ea typeface="方正兰亭超细黑简体" panose="02000000000000000000" pitchFamily="2" charset="-122"/>
              <a:cs typeface="Segoe UI Light" panose="020B0502040204020203" pitchFamily="34" charset="0"/>
            </a:endParaRPr>
          </a:p>
        </p:txBody>
      </p:sp>
      <p:sp>
        <p:nvSpPr>
          <p:cNvPr id="11" name="椭圆 10"/>
          <p:cNvSpPr/>
          <p:nvPr/>
        </p:nvSpPr>
        <p:spPr>
          <a:xfrm>
            <a:off x="11488722" y="6214056"/>
            <a:ext cx="302301" cy="302301"/>
          </a:xfrm>
          <a:prstGeom prst="ellipse">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700" dirty="0">
              <a:solidFill>
                <a:schemeClr val="tx1"/>
              </a:solidFill>
              <a:latin typeface="微软雅黑" panose="020B0503020204020204" pitchFamily="34" charset="-122"/>
              <a:ea typeface="微软雅黑" panose="020B0503020204020204" pitchFamily="34" charset="-122"/>
            </a:endParaRPr>
          </a:p>
        </p:txBody>
      </p:sp>
      <p:sp>
        <p:nvSpPr>
          <p:cNvPr id="16" name="文本占位符 15"/>
          <p:cNvSpPr>
            <a:spLocks noGrp="1"/>
          </p:cNvSpPr>
          <p:nvPr>
            <p:ph type="body" sz="quarter" idx="10" hasCustomPrompt="1"/>
          </p:nvPr>
        </p:nvSpPr>
        <p:spPr>
          <a:xfrm>
            <a:off x="11457064" y="6266935"/>
            <a:ext cx="365616" cy="196543"/>
          </a:xfrm>
        </p:spPr>
        <p:txBody>
          <a:bodyPr>
            <a:noAutofit/>
          </a:bodyPr>
          <a:lstStyle>
            <a:lvl1pPr marL="0" indent="0" algn="ctr">
              <a:buFontTx/>
              <a:buNone/>
              <a:defRPr sz="1000">
                <a:latin typeface="+mj-ea"/>
                <a:ea typeface="+mj-ea"/>
              </a:defRPr>
            </a:lvl1pPr>
          </a:lstStyle>
          <a:p>
            <a:pPr lvl="0"/>
            <a:r>
              <a:rPr lang="en-US" altLang="zh-CN" dirty="0"/>
              <a:t>01</a:t>
            </a:r>
            <a:endParaRPr lang="zh-CN" altLang="en-US" dirty="0"/>
          </a:p>
        </p:txBody>
      </p:sp>
    </p:spTree>
    <p:extLst>
      <p:ext uri="{BB962C8B-B14F-4D97-AF65-F5344CB8AC3E}">
        <p14:creationId xmlns:p14="http://schemas.microsoft.com/office/powerpoint/2010/main" val="10881126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95634A-C50F-46BF-B642-326E8AB3DA92}" type="datetimeFigureOut">
              <a:rPr lang="zh-CN" altLang="en-US" smtClean="0"/>
              <a:t>2017/9/27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26022762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3"/><Relationship Id="rId4" Type="http://schemas.openxmlformats.org/officeDocument/2006/relationships/audio" Target="../media/media1.mp3"/><Relationship Id="rId5" Type="http://schemas.openxmlformats.org/officeDocument/2006/relationships/tags" Target="../tags/tag3.xml"/><Relationship Id="rId6" Type="http://schemas.openxmlformats.org/officeDocument/2006/relationships/tags" Target="../tags/tag4.xml"/><Relationship Id="rId7" Type="http://schemas.openxmlformats.org/officeDocument/2006/relationships/slideLayout" Target="../slideLayouts/slideLayout7.xml"/><Relationship Id="rId8" Type="http://schemas.openxmlformats.org/officeDocument/2006/relationships/notesSlide" Target="../notesSlides/notesSlide1.xml"/><Relationship Id="rId9" Type="http://schemas.openxmlformats.org/officeDocument/2006/relationships/image" Target="../media/image1.png"/><Relationship Id="rId10" Type="http://schemas.openxmlformats.org/officeDocument/2006/relationships/image" Target="../media/image2.png"/><Relationship Id="rId1" Type="http://schemas.openxmlformats.org/officeDocument/2006/relationships/tags" Target="../tags/tag1.xml"/><Relationship Id="rId2"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4.svg"/><Relationship Id="rId5" Type="http://schemas.openxmlformats.org/officeDocument/2006/relationships/image" Target="../media/image20.png"/><Relationship Id="rId6" Type="http://schemas.openxmlformats.org/officeDocument/2006/relationships/image" Target="../media/image26.svg"/><Relationship Id="rId7" Type="http://schemas.openxmlformats.org/officeDocument/2006/relationships/image" Target="../media/image21.jpeg"/><Relationship Id="rId8" Type="http://schemas.openxmlformats.org/officeDocument/2006/relationships/image" Target="../media/image22.jpeg"/><Relationship Id="rId9" Type="http://schemas.openxmlformats.org/officeDocument/2006/relationships/image" Target="../media/image23.jpeg"/><Relationship Id="rId10" Type="http://schemas.openxmlformats.org/officeDocument/2006/relationships/image" Target="../media/image24.jpeg"/><Relationship Id="rId11" Type="http://schemas.openxmlformats.org/officeDocument/2006/relationships/image" Target="../media/image25.jpeg"/><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slideLayout" Target="../slideLayouts/slideLayout7.xml"/><Relationship Id="rId5" Type="http://schemas.openxmlformats.org/officeDocument/2006/relationships/notesSlide" Target="../notesSlides/notesSlide11.xml"/><Relationship Id="rId1" Type="http://schemas.openxmlformats.org/officeDocument/2006/relationships/tags" Target="../tags/tag16.xml"/><Relationship Id="rId2" Type="http://schemas.openxmlformats.org/officeDocument/2006/relationships/tags" Target="../tags/tag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4.svg"/><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microsoft.com/office/2007/relationships/hdphoto" Target="../media/hdphoto2.wdp"/><Relationship Id="rId5" Type="http://schemas.openxmlformats.org/officeDocument/2006/relationships/image" Target="../media/image29.png"/><Relationship Id="rId6" Type="http://schemas.microsoft.com/office/2007/relationships/hdphoto" Target="../media/hdphoto3.wdp"/><Relationship Id="rId7" Type="http://schemas.openxmlformats.org/officeDocument/2006/relationships/image" Target="../media/image30.png"/><Relationship Id="rId8" Type="http://schemas.microsoft.com/office/2007/relationships/hdphoto" Target="../media/hdphoto4.wdp"/><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9.svg"/><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27.png"/><Relationship Id="rId5" Type="http://schemas.openxmlformats.org/officeDocument/2006/relationships/image" Target="../media/image34.svg"/><Relationship Id="rId6" Type="http://schemas.openxmlformats.org/officeDocument/2006/relationships/image" Target="../media/image33.png"/><Relationship Id="rId7" Type="http://schemas.openxmlformats.org/officeDocument/2006/relationships/image" Target="../media/image42.svg"/><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46.svg"/><Relationship Id="rId5" Type="http://schemas.openxmlformats.org/officeDocument/2006/relationships/image" Target="../media/image37.png"/><Relationship Id="rId6" Type="http://schemas.openxmlformats.org/officeDocument/2006/relationships/image" Target="../media/image48.svg"/><Relationship Id="rId7" Type="http://schemas.openxmlformats.org/officeDocument/2006/relationships/image" Target="../media/image38.png"/><Relationship Id="rId8" Type="http://schemas.openxmlformats.org/officeDocument/2006/relationships/image" Target="../media/image50.svg"/><Relationship Id="rId9" Type="http://schemas.openxmlformats.org/officeDocument/2006/relationships/image" Target="../media/image39.png"/><Relationship Id="rId10" Type="http://schemas.openxmlformats.org/officeDocument/2006/relationships/image" Target="../media/image52.svg"/><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tags" Target="../tags/tag11.xml"/><Relationship Id="rId8" Type="http://schemas.openxmlformats.org/officeDocument/2006/relationships/tags" Target="../tags/tag12.xml"/><Relationship Id="rId9" Type="http://schemas.openxmlformats.org/officeDocument/2006/relationships/slideLayout" Target="../slideLayouts/slideLayout7.xml"/><Relationship Id="rId10" Type="http://schemas.openxmlformats.org/officeDocument/2006/relationships/notesSlide" Target="../notesSlides/notesSlide2.xml"/><Relationship Id="rId1" Type="http://schemas.openxmlformats.org/officeDocument/2006/relationships/tags" Target="../tags/tag5.xml"/><Relationship Id="rId2"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4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3.png"/><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tags" Target="../tags/tag21.xml"/><Relationship Id="rId4" Type="http://schemas.openxmlformats.org/officeDocument/2006/relationships/slideLayout" Target="../slideLayouts/slideLayout7.xml"/><Relationship Id="rId5" Type="http://schemas.openxmlformats.org/officeDocument/2006/relationships/notesSlide" Target="../notesSlides/notesSlide24.xml"/><Relationship Id="rId1" Type="http://schemas.openxmlformats.org/officeDocument/2006/relationships/tags" Target="../tags/tag19.xml"/><Relationship Id="rId2" Type="http://schemas.openxmlformats.org/officeDocument/2006/relationships/tags" Target="../tags/tag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tags" Target="../tags/tag24.xml"/><Relationship Id="rId4" Type="http://schemas.openxmlformats.org/officeDocument/2006/relationships/slideLayout" Target="../slideLayouts/slideLayout7.xml"/><Relationship Id="rId5" Type="http://schemas.openxmlformats.org/officeDocument/2006/relationships/notesSlide" Target="../notesSlides/notesSlide29.xml"/><Relationship Id="rId1" Type="http://schemas.openxmlformats.org/officeDocument/2006/relationships/tags" Target="../tags/tag22.xml"/><Relationship Id="rId2" Type="http://schemas.openxmlformats.org/officeDocument/2006/relationships/tags" Target="../tags/tag23.xml"/></Relationships>
</file>

<file path=ppt/slides/_rels/slide3.xml.rels><?xml version="1.0" encoding="UTF-8" standalone="yes"?>
<Relationships xmlns="http://schemas.openxmlformats.org/package/2006/relationships"><Relationship Id="rId3" Type="http://schemas.openxmlformats.org/officeDocument/2006/relationships/tags" Target="../tags/tag15.xml"/><Relationship Id="rId4" Type="http://schemas.openxmlformats.org/officeDocument/2006/relationships/slideLayout" Target="../slideLayouts/slideLayout7.xml"/><Relationship Id="rId5" Type="http://schemas.openxmlformats.org/officeDocument/2006/relationships/notesSlide" Target="../notesSlides/notesSlide3.xml"/><Relationship Id="rId6" Type="http://schemas.openxmlformats.org/officeDocument/2006/relationships/comments" Target="../comments/comment1.xml"/><Relationship Id="rId1" Type="http://schemas.openxmlformats.org/officeDocument/2006/relationships/tags" Target="../tags/tag13.xml"/><Relationship Id="rId2" Type="http://schemas.openxmlformats.org/officeDocument/2006/relationships/tags" Target="../tags/tag14.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4" Type="http://schemas.microsoft.com/office/2007/relationships/hdphoto" Target="../media/hdphoto5.wdp"/><Relationship Id="rId5" Type="http://schemas.openxmlformats.org/officeDocument/2006/relationships/image" Target="../media/image46.png"/><Relationship Id="rId6" Type="http://schemas.openxmlformats.org/officeDocument/2006/relationships/image" Target="../media/image55.svg"/><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4" Type="http://schemas.microsoft.com/office/2007/relationships/hdphoto" Target="../media/hdphoto6.wdp"/><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jpg"/><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5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61.svg"/><Relationship Id="rId4" Type="http://schemas.openxmlformats.org/officeDocument/2006/relationships/image" Target="../media/image52.png"/><Relationship Id="rId5" Type="http://schemas.openxmlformats.org/officeDocument/2006/relationships/image" Target="../media/image63.svg"/><Relationship Id="rId1" Type="http://schemas.openxmlformats.org/officeDocument/2006/relationships/slideLayout" Target="../slideLayouts/slideLayout10.xml"/><Relationship Id="rId2"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2.png"/><Relationship Id="rId3" Type="http://schemas.openxmlformats.org/officeDocument/2006/relationships/image" Target="../media/image63.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3.jpg"/></Relationships>
</file>

<file path=ppt/slides/_rels/slide38.xml.rels><?xml version="1.0" encoding="UTF-8" standalone="yes"?>
<Relationships xmlns="http://schemas.openxmlformats.org/package/2006/relationships"><Relationship Id="rId3" Type="http://schemas.openxmlformats.org/officeDocument/2006/relationships/audio" Target="../media/media1.mp3"/><Relationship Id="rId4" Type="http://schemas.openxmlformats.org/officeDocument/2006/relationships/slideLayout" Target="../slideLayouts/slideLayout7.xml"/><Relationship Id="rId5" Type="http://schemas.openxmlformats.org/officeDocument/2006/relationships/notesSlide" Target="../notesSlides/notesSlide35.xml"/><Relationship Id="rId6" Type="http://schemas.openxmlformats.org/officeDocument/2006/relationships/image" Target="../media/image1.png"/><Relationship Id="rId7" Type="http://schemas.openxmlformats.org/officeDocument/2006/relationships/image" Target="../media/image2.png"/><Relationship Id="rId1" Type="http://schemas.openxmlformats.org/officeDocument/2006/relationships/tags" Target="../tags/tag25.xml"/><Relationship Id="rId2" Type="http://schemas.microsoft.com/office/2007/relationships/media" Target="../media/media1.mp3"/></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5.jpg"/><Relationship Id="rId6" Type="http://schemas.openxmlformats.org/officeDocument/2006/relationships/image" Target="../media/image6.jp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jpg"/><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1.wdp"/><Relationship Id="rId5" Type="http://schemas.openxmlformats.org/officeDocument/2006/relationships/image" Target="../media/image11.png"/><Relationship Id="rId6" Type="http://schemas.openxmlformats.org/officeDocument/2006/relationships/image" Target="../media/image12.svg"/><Relationship Id="rId7" Type="http://schemas.openxmlformats.org/officeDocument/2006/relationships/image" Target="../media/image12.png"/><Relationship Id="rId8" Type="http://schemas.openxmlformats.org/officeDocument/2006/relationships/image" Target="../media/image14.svg"/><Relationship Id="rId9" Type="http://schemas.openxmlformats.org/officeDocument/2006/relationships/image" Target="../media/image13.png"/><Relationship Id="rId10" Type="http://schemas.openxmlformats.org/officeDocument/2006/relationships/image" Target="../media/image16.sv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1.wdp"/><Relationship Id="rId5" Type="http://schemas.openxmlformats.org/officeDocument/2006/relationships/image" Target="../media/image12.png"/><Relationship Id="rId6" Type="http://schemas.openxmlformats.org/officeDocument/2006/relationships/image" Target="../media/image14.svg"/><Relationship Id="rId7" Type="http://schemas.openxmlformats.org/officeDocument/2006/relationships/image" Target="../media/image13.png"/><Relationship Id="rId8" Type="http://schemas.openxmlformats.org/officeDocument/2006/relationships/image" Target="../media/image16.svg"/><Relationship Id="rId9" Type="http://schemas.openxmlformats.org/officeDocument/2006/relationships/image" Target="../media/image14.png"/><Relationship Id="rId10" Type="http://schemas.openxmlformats.org/officeDocument/2006/relationships/image" Target="../media/image18.svg"/><Relationship Id="rId11"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bwMode="auto">
          <a:xfrm>
            <a:off x="3521183" y="672765"/>
            <a:ext cx="5145137" cy="5145140"/>
          </a:xfrm>
          <a:prstGeom prst="ellipse">
            <a:avLst/>
          </a:prstGeom>
          <a:noFill/>
          <a:ln w="76200" cap="flat" cmpd="sng" algn="ctr">
            <a:solidFill>
              <a:schemeClr val="bg1">
                <a:lumMod val="8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cs typeface="+mn-ea"/>
              <a:sym typeface="+mn-lt"/>
            </a:endParaRPr>
          </a:p>
        </p:txBody>
      </p:sp>
      <p:sp>
        <p:nvSpPr>
          <p:cNvPr id="11" name="computer-monitor_69826"/>
          <p:cNvSpPr>
            <a:spLocks noChangeAspect="1" noChangeArrowheads="1"/>
          </p:cNvSpPr>
          <p:nvPr/>
        </p:nvSpPr>
        <p:spPr bwMode="auto">
          <a:xfrm>
            <a:off x="4598430" y="1846595"/>
            <a:ext cx="2995135" cy="2798211"/>
          </a:xfrm>
          <a:custGeom>
            <a:avLst/>
            <a:gdLst>
              <a:gd name="T0" fmla="*/ 1540087 w 338138"/>
              <a:gd name="T1" fmla="*/ 2560282 h 315913"/>
              <a:gd name="T2" fmla="*/ 1502451 w 338138"/>
              <a:gd name="T3" fmla="*/ 2599704 h 315913"/>
              <a:gd name="T4" fmla="*/ 1502451 w 338138"/>
              <a:gd name="T5" fmla="*/ 2796821 h 315913"/>
              <a:gd name="T6" fmla="*/ 1527537 w 338138"/>
              <a:gd name="T7" fmla="*/ 2836243 h 315913"/>
              <a:gd name="T8" fmla="*/ 1753329 w 338138"/>
              <a:gd name="T9" fmla="*/ 2836243 h 315913"/>
              <a:gd name="T10" fmla="*/ 1778413 w 338138"/>
              <a:gd name="T11" fmla="*/ 2809963 h 315913"/>
              <a:gd name="T12" fmla="*/ 1778413 w 338138"/>
              <a:gd name="T13" fmla="*/ 2599704 h 315913"/>
              <a:gd name="T14" fmla="*/ 1753329 w 338138"/>
              <a:gd name="T15" fmla="*/ 2560282 h 315913"/>
              <a:gd name="T16" fmla="*/ 1540087 w 338138"/>
              <a:gd name="T17" fmla="*/ 2560282 h 315913"/>
              <a:gd name="T18" fmla="*/ 1632767 w 338138"/>
              <a:gd name="T19" fmla="*/ 2146350 h 315913"/>
              <a:gd name="T20" fmla="*/ 1502451 w 338138"/>
              <a:gd name="T21" fmla="*/ 2276668 h 315913"/>
              <a:gd name="T22" fmla="*/ 1632767 w 338138"/>
              <a:gd name="T23" fmla="*/ 2406983 h 315913"/>
              <a:gd name="T24" fmla="*/ 1763084 w 338138"/>
              <a:gd name="T25" fmla="*/ 2276668 h 315913"/>
              <a:gd name="T26" fmla="*/ 1632767 w 338138"/>
              <a:gd name="T27" fmla="*/ 2146350 h 315913"/>
              <a:gd name="T28" fmla="*/ 1408549 w 338138"/>
              <a:gd name="T29" fmla="*/ 531474 h 315913"/>
              <a:gd name="T30" fmla="*/ 1523012 w 338138"/>
              <a:gd name="T31" fmla="*/ 544249 h 315913"/>
              <a:gd name="T32" fmla="*/ 1510301 w 338138"/>
              <a:gd name="T33" fmla="*/ 659232 h 315913"/>
              <a:gd name="T34" fmla="*/ 556448 w 338138"/>
              <a:gd name="T35" fmla="*/ 1323578 h 315913"/>
              <a:gd name="T36" fmla="*/ 518306 w 338138"/>
              <a:gd name="T37" fmla="*/ 1349133 h 315913"/>
              <a:gd name="T38" fmla="*/ 454707 w 338138"/>
              <a:gd name="T39" fmla="*/ 1310803 h 315913"/>
              <a:gd name="T40" fmla="*/ 467427 w 338138"/>
              <a:gd name="T41" fmla="*/ 1195825 h 315913"/>
              <a:gd name="T42" fmla="*/ 1408549 w 338138"/>
              <a:gd name="T43" fmla="*/ 531474 h 315913"/>
              <a:gd name="T44" fmla="*/ 855425 w 338138"/>
              <a:gd name="T45" fmla="*/ 454429 h 315913"/>
              <a:gd name="T46" fmla="*/ 970876 w 338138"/>
              <a:gd name="T47" fmla="*/ 467009 h 315913"/>
              <a:gd name="T48" fmla="*/ 958042 w 338138"/>
              <a:gd name="T49" fmla="*/ 580224 h 315913"/>
              <a:gd name="T50" fmla="*/ 509063 w 338138"/>
              <a:gd name="T51" fmla="*/ 894704 h 315913"/>
              <a:gd name="T52" fmla="*/ 457750 w 338138"/>
              <a:gd name="T53" fmla="*/ 919864 h 315913"/>
              <a:gd name="T54" fmla="*/ 393608 w 338138"/>
              <a:gd name="T55" fmla="*/ 882124 h 315913"/>
              <a:gd name="T56" fmla="*/ 419267 w 338138"/>
              <a:gd name="T57" fmla="*/ 768909 h 315913"/>
              <a:gd name="T58" fmla="*/ 855425 w 338138"/>
              <a:gd name="T59" fmla="*/ 454429 h 315913"/>
              <a:gd name="T60" fmla="*/ 338838 w 338138"/>
              <a:gd name="T61" fmla="*/ 214634 h 315913"/>
              <a:gd name="T62" fmla="*/ 199298 w 338138"/>
              <a:gd name="T63" fmla="*/ 341332 h 315913"/>
              <a:gd name="T64" fmla="*/ 199298 w 338138"/>
              <a:gd name="T65" fmla="*/ 1899673 h 315913"/>
              <a:gd name="T66" fmla="*/ 338838 w 338138"/>
              <a:gd name="T67" fmla="*/ 2039036 h 315913"/>
              <a:gd name="T68" fmla="*/ 2926687 w 338138"/>
              <a:gd name="T69" fmla="*/ 2039036 h 315913"/>
              <a:gd name="T70" fmla="*/ 3066223 w 338138"/>
              <a:gd name="T71" fmla="*/ 1899673 h 315913"/>
              <a:gd name="T72" fmla="*/ 3066223 w 338138"/>
              <a:gd name="T73" fmla="*/ 341332 h 315913"/>
              <a:gd name="T74" fmla="*/ 2926687 w 338138"/>
              <a:gd name="T75" fmla="*/ 214634 h 315913"/>
              <a:gd name="T76" fmla="*/ 338838 w 338138"/>
              <a:gd name="T77" fmla="*/ 214634 h 315913"/>
              <a:gd name="T78" fmla="*/ 140311 w 338138"/>
              <a:gd name="T79" fmla="*/ 0 h 315913"/>
              <a:gd name="T80" fmla="*/ 3125222 w 338138"/>
              <a:gd name="T81" fmla="*/ 0 h 315913"/>
              <a:gd name="T82" fmla="*/ 3265535 w 338138"/>
              <a:gd name="T83" fmla="*/ 127119 h 315913"/>
              <a:gd name="T84" fmla="*/ 3265535 w 338138"/>
              <a:gd name="T85" fmla="*/ 2427997 h 315913"/>
              <a:gd name="T86" fmla="*/ 3125222 w 338138"/>
              <a:gd name="T87" fmla="*/ 2567825 h 315913"/>
              <a:gd name="T88" fmla="*/ 2028206 w 338138"/>
              <a:gd name="T89" fmla="*/ 2567825 h 315913"/>
              <a:gd name="T90" fmla="*/ 2002694 w 338138"/>
              <a:gd name="T91" fmla="*/ 2593252 h 315913"/>
              <a:gd name="T92" fmla="*/ 2002694 w 338138"/>
              <a:gd name="T93" fmla="*/ 2809356 h 315913"/>
              <a:gd name="T94" fmla="*/ 2015450 w 338138"/>
              <a:gd name="T95" fmla="*/ 2834782 h 315913"/>
              <a:gd name="T96" fmla="*/ 2308835 w 338138"/>
              <a:gd name="T97" fmla="*/ 2834782 h 315913"/>
              <a:gd name="T98" fmla="*/ 2423641 w 338138"/>
              <a:gd name="T99" fmla="*/ 2949196 h 315913"/>
              <a:gd name="T100" fmla="*/ 2308835 w 338138"/>
              <a:gd name="T101" fmla="*/ 3050886 h 315913"/>
              <a:gd name="T102" fmla="*/ 956700 w 338138"/>
              <a:gd name="T103" fmla="*/ 3050886 h 315913"/>
              <a:gd name="T104" fmla="*/ 841892 w 338138"/>
              <a:gd name="T105" fmla="*/ 2949196 h 315913"/>
              <a:gd name="T106" fmla="*/ 956700 w 338138"/>
              <a:gd name="T107" fmla="*/ 2834782 h 315913"/>
              <a:gd name="T108" fmla="*/ 1250094 w 338138"/>
              <a:gd name="T109" fmla="*/ 2834782 h 315913"/>
              <a:gd name="T110" fmla="*/ 1262850 w 338138"/>
              <a:gd name="T111" fmla="*/ 2796649 h 315913"/>
              <a:gd name="T112" fmla="*/ 1262850 w 338138"/>
              <a:gd name="T113" fmla="*/ 2593252 h 315913"/>
              <a:gd name="T114" fmla="*/ 1224580 w 338138"/>
              <a:gd name="T115" fmla="*/ 2567825 h 315913"/>
              <a:gd name="T116" fmla="*/ 140311 w 338138"/>
              <a:gd name="T117" fmla="*/ 2567825 h 315913"/>
              <a:gd name="T118" fmla="*/ 0 w 338138"/>
              <a:gd name="T119" fmla="*/ 2427997 h 315913"/>
              <a:gd name="T120" fmla="*/ 0 w 338138"/>
              <a:gd name="T121" fmla="*/ 127119 h 315913"/>
              <a:gd name="T122" fmla="*/ 140311 w 338138"/>
              <a:gd name="T123" fmla="*/ 0 h 3159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lumMod val="85000"/>
            </a:schemeClr>
          </a:solidFill>
          <a:ln w="9525">
            <a:solidFill>
              <a:schemeClr val="bg1">
                <a:lumMod val="85000"/>
              </a:schemeClr>
            </a:solidFill>
            <a:round/>
            <a:headEnd/>
            <a:tailEnd/>
          </a:ln>
          <a:extLst/>
        </p:spPr>
        <p:txBody>
          <a:bodyPr/>
          <a:lstStyle/>
          <a:p>
            <a:endParaRPr lang="zh-CN" altLang="en-US">
              <a:cs typeface="+mn-ea"/>
              <a:sym typeface="+mn-lt"/>
            </a:endParaRPr>
          </a:p>
        </p:txBody>
      </p:sp>
      <p:grpSp>
        <p:nvGrpSpPr>
          <p:cNvPr id="13" name="PA_组合 12"/>
          <p:cNvGrpSpPr/>
          <p:nvPr>
            <p:custDataLst>
              <p:tags r:id="rId1"/>
            </p:custDataLst>
          </p:nvPr>
        </p:nvGrpSpPr>
        <p:grpSpPr>
          <a:xfrm>
            <a:off x="3789494" y="5235019"/>
            <a:ext cx="4608513" cy="679450"/>
            <a:chOff x="3791744" y="4321176"/>
            <a:chExt cx="4608513" cy="679450"/>
          </a:xfrm>
        </p:grpSpPr>
        <p:sp>
          <p:nvSpPr>
            <p:cNvPr id="7" name="PA_圆角矩形 6"/>
            <p:cNvSpPr/>
            <p:nvPr>
              <p:custDataLst>
                <p:tags r:id="rId5"/>
              </p:custDataLst>
            </p:nvPr>
          </p:nvSpPr>
          <p:spPr bwMode="auto">
            <a:xfrm>
              <a:off x="3791744" y="4321176"/>
              <a:ext cx="4608513" cy="679450"/>
            </a:xfrm>
            <a:prstGeom prst="roundRect">
              <a:avLst>
                <a:gd name="adj" fmla="val 19458"/>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cs typeface="+mn-ea"/>
                <a:sym typeface="+mn-lt"/>
              </a:endParaRPr>
            </a:p>
          </p:txBody>
        </p:sp>
        <p:sp>
          <p:nvSpPr>
            <p:cNvPr id="9" name="PA_文本框 8"/>
            <p:cNvSpPr txBox="1">
              <a:spLocks noChangeArrowheads="1"/>
            </p:cNvSpPr>
            <p:nvPr>
              <p:custDataLst>
                <p:tags r:id="rId6"/>
              </p:custDataLst>
            </p:nvPr>
          </p:nvSpPr>
          <p:spPr bwMode="auto">
            <a:xfrm>
              <a:off x="5544252" y="4469499"/>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9F9F9"/>
                </a:buClr>
                <a:buSzPct val="65000"/>
                <a:buFont typeface="Wingdings 2" panose="05020102010507070707" pitchFamily="18" charset="2"/>
                <a:buChar char=""/>
                <a:defRPr sz="2800">
                  <a:solidFill>
                    <a:schemeClr val="tx1"/>
                  </a:solidFill>
                  <a:latin typeface="Book Antiqua" panose="02040602050305030304" pitchFamily="18" charset="0"/>
                  <a:ea typeface="宋体" panose="02010600030101010101" pitchFamily="2" charset="-122"/>
                </a:defRPr>
              </a:lvl1pPr>
              <a:lvl2pPr marL="742950" indent="-285750" eaLnBrk="0" hangingPunct="0">
                <a:spcBef>
                  <a:spcPct val="20000"/>
                </a:spcBef>
                <a:buClr>
                  <a:schemeClr val="tx1"/>
                </a:buClr>
                <a:buSzPct val="80000"/>
                <a:buFont typeface="Wingdings 2" panose="05020102010507070707" pitchFamily="18" charset="2"/>
                <a:buChar char=""/>
                <a:defRPr sz="2400">
                  <a:solidFill>
                    <a:schemeClr val="tx1"/>
                  </a:solidFill>
                  <a:latin typeface="Book Antiqua" panose="02040602050305030304" pitchFamily="18" charset="0"/>
                  <a:ea typeface="宋体" panose="02010600030101010101" pitchFamily="2" charset="-122"/>
                </a:defRPr>
              </a:lvl2pPr>
              <a:lvl3pPr marL="1143000" indent="-228600" eaLnBrk="0" hangingPunct="0">
                <a:spcBef>
                  <a:spcPct val="20000"/>
                </a:spcBef>
                <a:buClr>
                  <a:schemeClr val="tx1"/>
                </a:buClr>
                <a:buSzPct val="95000"/>
                <a:buFont typeface="Wingdings" panose="05000000000000000000" pitchFamily="2" charset="2"/>
                <a:buChar char=""/>
                <a:defRPr sz="2200">
                  <a:solidFill>
                    <a:schemeClr val="tx1"/>
                  </a:solidFill>
                  <a:latin typeface="Book Antiqua" panose="02040602050305030304" pitchFamily="18" charset="0"/>
                  <a:ea typeface="宋体" panose="02010600030101010101" pitchFamily="2" charset="-122"/>
                </a:defRPr>
              </a:lvl3pPr>
              <a:lvl4pPr marL="1600200" indent="-228600" eaLnBrk="0" hangingPunct="0">
                <a:spcBef>
                  <a:spcPct val="20000"/>
                </a:spcBef>
                <a:buClr>
                  <a:schemeClr val="tx1"/>
                </a:buClr>
                <a:buSzPct val="100000"/>
                <a:buFont typeface="Wingdings 3" panose="05040102010807070707" pitchFamily="18" charset="2"/>
                <a:buChar char=""/>
                <a:defRPr sz="2000">
                  <a:solidFill>
                    <a:schemeClr val="tx1"/>
                  </a:solidFill>
                  <a:latin typeface="Book Antiqua" panose="02040602050305030304" pitchFamily="18" charset="0"/>
                  <a:ea typeface="宋体" panose="02010600030101010101" pitchFamily="2" charset="-122"/>
                </a:defRPr>
              </a:lvl4pPr>
              <a:lvl5pPr marL="2057400" indent="-228600" eaLnBrk="0" hangingPunct="0">
                <a:spcBef>
                  <a:spcPct val="20000"/>
                </a:spcBef>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1800" dirty="0">
                  <a:solidFill>
                    <a:srgbClr val="F2F2F2"/>
                  </a:solidFill>
                  <a:latin typeface="+mn-lt"/>
                  <a:ea typeface="+mn-ea"/>
                  <a:cs typeface="+mn-ea"/>
                  <a:sym typeface="+mn-lt"/>
                </a:rPr>
                <a:t>定级检查</a:t>
              </a:r>
            </a:p>
          </p:txBody>
        </p:sp>
      </p:grpSp>
      <p:sp>
        <p:nvSpPr>
          <p:cNvPr id="2" name="PA_文本框 1"/>
          <p:cNvSpPr txBox="1"/>
          <p:nvPr>
            <p:custDataLst>
              <p:tags r:id="rId2"/>
            </p:custDataLst>
          </p:nvPr>
        </p:nvSpPr>
        <p:spPr>
          <a:xfrm>
            <a:off x="1418277" y="2797680"/>
            <a:ext cx="9546460" cy="830997"/>
          </a:xfrm>
          <a:prstGeom prst="rect">
            <a:avLst/>
          </a:prstGeom>
          <a:noFill/>
        </p:spPr>
        <p:txBody>
          <a:bodyPr wrap="none" rtlCol="0">
            <a:spAutoFit/>
          </a:bodyPr>
          <a:lstStyle/>
          <a:p>
            <a:r>
              <a:rPr lang="zh-CN" altLang="en-US" sz="4800" b="1" dirty="0">
                <a:cs typeface="+mn-ea"/>
                <a:sym typeface="+mn-lt"/>
              </a:rPr>
              <a:t>基于</a:t>
            </a:r>
            <a:r>
              <a:rPr lang="en-US" altLang="zh-CN" sz="4800" b="1" dirty="0">
                <a:cs typeface="+mn-ea"/>
                <a:sym typeface="+mn-lt"/>
              </a:rPr>
              <a:t>Vivado</a:t>
            </a:r>
            <a:r>
              <a:rPr lang="zh-CN" altLang="en-US" sz="4800" b="1" dirty="0">
                <a:cs typeface="+mn-ea"/>
                <a:sym typeface="+mn-lt"/>
              </a:rPr>
              <a:t>的</a:t>
            </a:r>
            <a:r>
              <a:rPr lang="en-US" altLang="zh-CN" sz="4800" b="1" dirty="0">
                <a:cs typeface="+mn-ea"/>
                <a:sym typeface="+mn-lt"/>
              </a:rPr>
              <a:t>FPGA</a:t>
            </a:r>
            <a:r>
              <a:rPr lang="zh-CN" altLang="en-US" sz="4800" b="1" dirty="0">
                <a:cs typeface="+mn-ea"/>
                <a:sym typeface="+mn-lt"/>
              </a:rPr>
              <a:t>实验教学平台</a:t>
            </a:r>
          </a:p>
        </p:txBody>
      </p:sp>
      <p:pic>
        <p:nvPicPr>
          <p:cNvPr id="5" name="背景音乐">
            <a:hlinkClick r:id="" action="ppaction://media"/>
            <a:extLst>
              <a:ext uri="{FF2B5EF4-FFF2-40B4-BE49-F238E27FC236}">
                <a16:creationId xmlns:a16="http://schemas.microsoft.com/office/drawing/2014/main" xmlns="" id="{2D695B2E-9BB5-4E01-AC36-87B139AA9E1E}"/>
              </a:ext>
            </a:extLst>
          </p:cNvPr>
          <p:cNvPicPr>
            <a:picLocks noChangeAspect="1"/>
          </p:cNvPicPr>
          <p:nvPr>
            <a:audioFile r:link="rId4"/>
            <p:extLst>
              <p:ext uri="{DAA4B4D4-6D71-4841-9C94-3DE7FCFB9230}">
                <p14:media xmlns:p14="http://schemas.microsoft.com/office/powerpoint/2010/main" r:embed="rId3">
                  <p14:fade in="2000" out="2000"/>
                </p14:media>
              </p:ext>
            </p:extLst>
          </p:nvPr>
        </p:nvPicPr>
        <p:blipFill>
          <a:blip r:embed="rId9"/>
          <a:stretch>
            <a:fillRect/>
          </a:stretch>
        </p:blipFill>
        <p:spPr>
          <a:xfrm>
            <a:off x="12700000" y="230188"/>
            <a:ext cx="609600" cy="609600"/>
          </a:xfrm>
          <a:prstGeom prst="rect">
            <a:avLst/>
          </a:prstGeom>
        </p:spPr>
      </p:pic>
      <p:pic>
        <p:nvPicPr>
          <p:cNvPr id="8" name="图片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1069" y="177166"/>
            <a:ext cx="3057911" cy="674447"/>
          </a:xfrm>
          <a:prstGeom prst="rect">
            <a:avLst/>
          </a:prstGeom>
        </p:spPr>
      </p:pic>
    </p:spTree>
    <p:extLst>
      <p:ext uri="{BB962C8B-B14F-4D97-AF65-F5344CB8AC3E}">
        <p14:creationId xmlns:p14="http://schemas.microsoft.com/office/powerpoint/2010/main" val="203254938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23" presetClass="entr" presetSubtype="288" fill="hold" grpId="0" nodeType="withEffect">
                                  <p:stCondLst>
                                    <p:cond delay="1500"/>
                                  </p:stCondLst>
                                  <p:iterate type="lt">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strVal val="4/3*#ppt_w"/>
                                          </p:val>
                                        </p:tav>
                                        <p:tav tm="100000">
                                          <p:val>
                                            <p:strVal val="#ppt_w"/>
                                          </p:val>
                                        </p:tav>
                                      </p:tavLst>
                                    </p:anim>
                                    <p:anim calcmode="lin" valueType="num">
                                      <p:cBhvr>
                                        <p:cTn id="13" dur="5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14" repeatCount="indefinite"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0714FF0D-18C5-4E9A-BF74-02E3DAA4BCD4}"/>
              </a:ext>
            </a:extLst>
          </p:cNvPr>
          <p:cNvSpPr/>
          <p:nvPr/>
        </p:nvSpPr>
        <p:spPr>
          <a:xfrm>
            <a:off x="1915886" y="2378527"/>
            <a:ext cx="1161143" cy="1161143"/>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椭圆 5">
            <a:extLst>
              <a:ext uri="{FF2B5EF4-FFF2-40B4-BE49-F238E27FC236}">
                <a16:creationId xmlns:a16="http://schemas.microsoft.com/office/drawing/2014/main" xmlns="" id="{F817AF95-6784-4B34-B683-A524210C5F29}"/>
              </a:ext>
            </a:extLst>
          </p:cNvPr>
          <p:cNvSpPr/>
          <p:nvPr/>
        </p:nvSpPr>
        <p:spPr>
          <a:xfrm>
            <a:off x="3432629" y="2378527"/>
            <a:ext cx="1161143" cy="1161143"/>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形 7" descr="数据库">
            <a:extLst>
              <a:ext uri="{FF2B5EF4-FFF2-40B4-BE49-F238E27FC236}">
                <a16:creationId xmlns:a16="http://schemas.microsoft.com/office/drawing/2014/main" xmlns="" id="{6D9624C8-79B7-4583-A622-8396780107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001486" y="4336143"/>
            <a:ext cx="914400" cy="914400"/>
          </a:xfrm>
          <a:prstGeom prst="rect">
            <a:avLst/>
          </a:prstGeom>
        </p:spPr>
      </p:pic>
      <p:pic>
        <p:nvPicPr>
          <p:cNvPr id="10" name="图形 9" descr="便携式计算机">
            <a:extLst>
              <a:ext uri="{FF2B5EF4-FFF2-40B4-BE49-F238E27FC236}">
                <a16:creationId xmlns:a16="http://schemas.microsoft.com/office/drawing/2014/main" xmlns="" id="{43A43A23-2E89-42C4-9AC8-0E9FC5F0B1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6253121" y="4303483"/>
            <a:ext cx="914400" cy="914400"/>
          </a:xfrm>
          <a:prstGeom prst="rect">
            <a:avLst/>
          </a:prstGeom>
        </p:spPr>
      </p:pic>
      <p:sp>
        <p:nvSpPr>
          <p:cNvPr id="11" name="文本框 10">
            <a:extLst>
              <a:ext uri="{FF2B5EF4-FFF2-40B4-BE49-F238E27FC236}">
                <a16:creationId xmlns:a16="http://schemas.microsoft.com/office/drawing/2014/main" xmlns="" id="{A6142DF2-65CE-4A0E-9F38-1A83F6C1F18B}"/>
              </a:ext>
            </a:extLst>
          </p:cNvPr>
          <p:cNvSpPr txBox="1"/>
          <p:nvPr/>
        </p:nvSpPr>
        <p:spPr>
          <a:xfrm>
            <a:off x="1915886" y="4336143"/>
            <a:ext cx="3384966" cy="1338828"/>
          </a:xfrm>
          <a:prstGeom prst="rect">
            <a:avLst/>
          </a:prstGeom>
          <a:noFill/>
        </p:spPr>
        <p:txBody>
          <a:bodyPr wrap="none" rtlCol="0">
            <a:spAutoFit/>
          </a:bodyPr>
          <a:lstStyle/>
          <a:p>
            <a:pPr>
              <a:lnSpc>
                <a:spcPct val="150000"/>
              </a:lnSpc>
            </a:pPr>
            <a:r>
              <a:rPr lang="en-US" altLang="zh-CN" dirty="0">
                <a:cs typeface="+mn-ea"/>
                <a:sym typeface="+mn-lt"/>
              </a:rPr>
              <a:t>Vivado</a:t>
            </a:r>
            <a:r>
              <a:rPr lang="zh-CN" altLang="zh-CN" dirty="0">
                <a:cs typeface="+mn-ea"/>
                <a:sym typeface="+mn-lt"/>
              </a:rPr>
              <a:t>与</a:t>
            </a:r>
            <a:r>
              <a:rPr lang="en-US" altLang="zh-CN" dirty="0">
                <a:cs typeface="+mn-ea"/>
                <a:sym typeface="+mn-lt"/>
              </a:rPr>
              <a:t>FPGA</a:t>
            </a:r>
            <a:r>
              <a:rPr lang="zh-CN" altLang="zh-CN" dirty="0">
                <a:cs typeface="+mn-ea"/>
                <a:sym typeface="+mn-lt"/>
              </a:rPr>
              <a:t>板子的远程连接</a:t>
            </a:r>
            <a:endParaRPr lang="en-US" altLang="zh-CN" dirty="0">
              <a:cs typeface="+mn-ea"/>
              <a:sym typeface="+mn-lt"/>
            </a:endParaRPr>
          </a:p>
          <a:p>
            <a:pPr>
              <a:lnSpc>
                <a:spcPct val="150000"/>
              </a:lnSpc>
            </a:pPr>
            <a:r>
              <a:rPr lang="zh-CN" altLang="zh-CN" dirty="0">
                <a:cs typeface="+mn-ea"/>
                <a:sym typeface="+mn-lt"/>
              </a:rPr>
              <a:t>操控</a:t>
            </a:r>
            <a:r>
              <a:rPr lang="en-US" altLang="zh-CN" dirty="0">
                <a:cs typeface="+mn-ea"/>
                <a:sym typeface="+mn-lt"/>
              </a:rPr>
              <a:t>Vivado</a:t>
            </a:r>
            <a:r>
              <a:rPr lang="zh-CN" altLang="zh-CN" dirty="0">
                <a:cs typeface="+mn-ea"/>
                <a:sym typeface="+mn-lt"/>
              </a:rPr>
              <a:t>对应的</a:t>
            </a:r>
            <a:r>
              <a:rPr lang="en-US" altLang="zh-CN" dirty="0">
                <a:cs typeface="+mn-ea"/>
                <a:sym typeface="+mn-lt"/>
              </a:rPr>
              <a:t>TCL</a:t>
            </a:r>
            <a:r>
              <a:rPr lang="zh-CN" altLang="zh-CN" dirty="0">
                <a:cs typeface="+mn-ea"/>
                <a:sym typeface="+mn-lt"/>
              </a:rPr>
              <a:t>代码</a:t>
            </a:r>
            <a:endParaRPr lang="en-US" altLang="zh-CN" dirty="0">
              <a:cs typeface="+mn-ea"/>
              <a:sym typeface="+mn-lt"/>
            </a:endParaRPr>
          </a:p>
          <a:p>
            <a:pPr>
              <a:lnSpc>
                <a:spcPct val="150000"/>
              </a:lnSpc>
            </a:pPr>
            <a:r>
              <a:rPr lang="zh-CN" altLang="en-US" dirty="0">
                <a:cs typeface="+mn-ea"/>
                <a:sym typeface="+mn-lt"/>
              </a:rPr>
              <a:t>调试</a:t>
            </a:r>
          </a:p>
        </p:txBody>
      </p:sp>
      <p:sp>
        <p:nvSpPr>
          <p:cNvPr id="12" name="文本框 11">
            <a:extLst>
              <a:ext uri="{FF2B5EF4-FFF2-40B4-BE49-F238E27FC236}">
                <a16:creationId xmlns:a16="http://schemas.microsoft.com/office/drawing/2014/main" xmlns="" id="{805741A6-3F68-4D76-818E-BEC064EB4B87}"/>
              </a:ext>
            </a:extLst>
          </p:cNvPr>
          <p:cNvSpPr txBox="1"/>
          <p:nvPr/>
        </p:nvSpPr>
        <p:spPr>
          <a:xfrm>
            <a:off x="2067493" y="3753240"/>
            <a:ext cx="877163" cy="369332"/>
          </a:xfrm>
          <a:prstGeom prst="rect">
            <a:avLst/>
          </a:prstGeom>
          <a:noFill/>
        </p:spPr>
        <p:txBody>
          <a:bodyPr wrap="none" rtlCol="0">
            <a:spAutoFit/>
          </a:bodyPr>
          <a:lstStyle/>
          <a:p>
            <a:r>
              <a:rPr lang="zh-CN" altLang="en-US" dirty="0">
                <a:cs typeface="+mn-ea"/>
                <a:sym typeface="+mn-lt"/>
              </a:rPr>
              <a:t>贾诗远</a:t>
            </a:r>
          </a:p>
        </p:txBody>
      </p:sp>
      <p:sp>
        <p:nvSpPr>
          <p:cNvPr id="13" name="文本框 12">
            <a:extLst>
              <a:ext uri="{FF2B5EF4-FFF2-40B4-BE49-F238E27FC236}">
                <a16:creationId xmlns:a16="http://schemas.microsoft.com/office/drawing/2014/main" xmlns="" id="{0E758265-56A7-488F-9159-C1442F9E4DE9}"/>
              </a:ext>
            </a:extLst>
          </p:cNvPr>
          <p:cNvSpPr txBox="1"/>
          <p:nvPr/>
        </p:nvSpPr>
        <p:spPr>
          <a:xfrm>
            <a:off x="3584236" y="3753240"/>
            <a:ext cx="877163" cy="369332"/>
          </a:xfrm>
          <a:prstGeom prst="rect">
            <a:avLst/>
          </a:prstGeom>
          <a:noFill/>
        </p:spPr>
        <p:txBody>
          <a:bodyPr wrap="none" rtlCol="0">
            <a:spAutoFit/>
          </a:bodyPr>
          <a:lstStyle/>
          <a:p>
            <a:r>
              <a:rPr lang="zh-CN" altLang="en-US" dirty="0">
                <a:cs typeface="+mn-ea"/>
                <a:sym typeface="+mn-lt"/>
              </a:rPr>
              <a:t>曹梦鑫</a:t>
            </a:r>
          </a:p>
        </p:txBody>
      </p:sp>
      <p:sp>
        <p:nvSpPr>
          <p:cNvPr id="14" name="椭圆 13">
            <a:extLst>
              <a:ext uri="{FF2B5EF4-FFF2-40B4-BE49-F238E27FC236}">
                <a16:creationId xmlns:a16="http://schemas.microsoft.com/office/drawing/2014/main" xmlns="" id="{1FBAC2D7-F98B-4CBE-9A3F-63EEC1D9C491}"/>
              </a:ext>
            </a:extLst>
          </p:cNvPr>
          <p:cNvSpPr/>
          <p:nvPr/>
        </p:nvSpPr>
        <p:spPr>
          <a:xfrm>
            <a:off x="6215252" y="2378526"/>
            <a:ext cx="1161143" cy="1161143"/>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椭圆 14">
            <a:extLst>
              <a:ext uri="{FF2B5EF4-FFF2-40B4-BE49-F238E27FC236}">
                <a16:creationId xmlns:a16="http://schemas.microsoft.com/office/drawing/2014/main" xmlns="" id="{D6BCEBC9-3B81-484D-B7A2-1057C644EDCD}"/>
              </a:ext>
            </a:extLst>
          </p:cNvPr>
          <p:cNvSpPr/>
          <p:nvPr/>
        </p:nvSpPr>
        <p:spPr>
          <a:xfrm>
            <a:off x="7731995" y="2378526"/>
            <a:ext cx="1161143" cy="1161143"/>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文本框 15">
            <a:extLst>
              <a:ext uri="{FF2B5EF4-FFF2-40B4-BE49-F238E27FC236}">
                <a16:creationId xmlns:a16="http://schemas.microsoft.com/office/drawing/2014/main" xmlns="" id="{2DC3535E-67E7-4405-A438-20136303ACF9}"/>
              </a:ext>
            </a:extLst>
          </p:cNvPr>
          <p:cNvSpPr txBox="1"/>
          <p:nvPr/>
        </p:nvSpPr>
        <p:spPr>
          <a:xfrm>
            <a:off x="6366859" y="3753239"/>
            <a:ext cx="877163" cy="369332"/>
          </a:xfrm>
          <a:prstGeom prst="rect">
            <a:avLst/>
          </a:prstGeom>
          <a:noFill/>
        </p:spPr>
        <p:txBody>
          <a:bodyPr wrap="none" rtlCol="0">
            <a:spAutoFit/>
          </a:bodyPr>
          <a:lstStyle/>
          <a:p>
            <a:r>
              <a:rPr lang="zh-CN" altLang="en-US" dirty="0">
                <a:cs typeface="+mn-ea"/>
                <a:sym typeface="+mn-lt"/>
              </a:rPr>
              <a:t>郭彤宇</a:t>
            </a:r>
          </a:p>
        </p:txBody>
      </p:sp>
      <p:sp>
        <p:nvSpPr>
          <p:cNvPr id="17" name="文本框 16">
            <a:extLst>
              <a:ext uri="{FF2B5EF4-FFF2-40B4-BE49-F238E27FC236}">
                <a16:creationId xmlns:a16="http://schemas.microsoft.com/office/drawing/2014/main" xmlns="" id="{F27D5BAC-06C2-470B-BE40-CD39913B52A9}"/>
              </a:ext>
            </a:extLst>
          </p:cNvPr>
          <p:cNvSpPr txBox="1"/>
          <p:nvPr/>
        </p:nvSpPr>
        <p:spPr>
          <a:xfrm>
            <a:off x="7883602" y="3753239"/>
            <a:ext cx="877163" cy="369332"/>
          </a:xfrm>
          <a:prstGeom prst="rect">
            <a:avLst/>
          </a:prstGeom>
          <a:noFill/>
        </p:spPr>
        <p:txBody>
          <a:bodyPr wrap="none" rtlCol="0">
            <a:spAutoFit/>
          </a:bodyPr>
          <a:lstStyle/>
          <a:p>
            <a:r>
              <a:rPr lang="zh-CN" altLang="en-US" dirty="0">
                <a:cs typeface="+mn-ea"/>
                <a:sym typeface="+mn-lt"/>
              </a:rPr>
              <a:t>刘源东</a:t>
            </a:r>
          </a:p>
        </p:txBody>
      </p:sp>
      <p:sp>
        <p:nvSpPr>
          <p:cNvPr id="18" name="椭圆 17">
            <a:extLst>
              <a:ext uri="{FF2B5EF4-FFF2-40B4-BE49-F238E27FC236}">
                <a16:creationId xmlns:a16="http://schemas.microsoft.com/office/drawing/2014/main" xmlns="" id="{66952ABC-F28F-443A-960B-3A134B6C0BB2}"/>
              </a:ext>
            </a:extLst>
          </p:cNvPr>
          <p:cNvSpPr/>
          <p:nvPr/>
        </p:nvSpPr>
        <p:spPr>
          <a:xfrm>
            <a:off x="9127765" y="2378526"/>
            <a:ext cx="1161143" cy="1161143"/>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文本框 18">
            <a:extLst>
              <a:ext uri="{FF2B5EF4-FFF2-40B4-BE49-F238E27FC236}">
                <a16:creationId xmlns:a16="http://schemas.microsoft.com/office/drawing/2014/main" xmlns="" id="{00706143-AD14-481E-9593-2EC16304F665}"/>
              </a:ext>
            </a:extLst>
          </p:cNvPr>
          <p:cNvSpPr txBox="1"/>
          <p:nvPr/>
        </p:nvSpPr>
        <p:spPr>
          <a:xfrm>
            <a:off x="9279372" y="3753239"/>
            <a:ext cx="877163" cy="369332"/>
          </a:xfrm>
          <a:prstGeom prst="rect">
            <a:avLst/>
          </a:prstGeom>
          <a:noFill/>
        </p:spPr>
        <p:txBody>
          <a:bodyPr wrap="none" rtlCol="0">
            <a:spAutoFit/>
          </a:bodyPr>
          <a:lstStyle/>
          <a:p>
            <a:r>
              <a:rPr lang="zh-CN" altLang="en-US" dirty="0">
                <a:cs typeface="+mn-ea"/>
                <a:sym typeface="+mn-lt"/>
              </a:rPr>
              <a:t>罗子乾</a:t>
            </a:r>
          </a:p>
        </p:txBody>
      </p:sp>
      <p:sp>
        <p:nvSpPr>
          <p:cNvPr id="20" name="文本框 19">
            <a:extLst>
              <a:ext uri="{FF2B5EF4-FFF2-40B4-BE49-F238E27FC236}">
                <a16:creationId xmlns:a16="http://schemas.microsoft.com/office/drawing/2014/main" xmlns="" id="{F7B61A84-7C69-4916-AD10-D960F5C7AF6F}"/>
              </a:ext>
            </a:extLst>
          </p:cNvPr>
          <p:cNvSpPr txBox="1"/>
          <p:nvPr/>
        </p:nvSpPr>
        <p:spPr>
          <a:xfrm>
            <a:off x="7244227" y="4336142"/>
            <a:ext cx="4237057" cy="458459"/>
          </a:xfrm>
          <a:prstGeom prst="rect">
            <a:avLst/>
          </a:prstGeom>
          <a:noFill/>
        </p:spPr>
        <p:txBody>
          <a:bodyPr wrap="none" rtlCol="0">
            <a:spAutoFit/>
          </a:bodyPr>
          <a:lstStyle/>
          <a:p>
            <a:pPr>
              <a:lnSpc>
                <a:spcPct val="150000"/>
              </a:lnSpc>
            </a:pPr>
            <a:r>
              <a:rPr lang="zh-CN" altLang="zh-CN" dirty="0">
                <a:cs typeface="+mn-ea"/>
                <a:sym typeface="+mn-lt"/>
              </a:rPr>
              <a:t>编写教学平台的学生界面</a:t>
            </a:r>
            <a:r>
              <a:rPr lang="zh-CN" altLang="en-US" dirty="0">
                <a:cs typeface="+mn-ea"/>
                <a:sym typeface="+mn-lt"/>
              </a:rPr>
              <a:t>与</a:t>
            </a:r>
            <a:r>
              <a:rPr lang="zh-CN" altLang="zh-CN" dirty="0">
                <a:cs typeface="+mn-ea"/>
                <a:sym typeface="+mn-lt"/>
              </a:rPr>
              <a:t>管理员界面  </a:t>
            </a:r>
            <a:endParaRPr lang="zh-CN" altLang="en-US" dirty="0">
              <a:cs typeface="+mn-ea"/>
              <a:sym typeface="+mn-lt"/>
            </a:endParaRPr>
          </a:p>
        </p:txBody>
      </p:sp>
      <p:sp>
        <p:nvSpPr>
          <p:cNvPr id="21" name="文本框 20">
            <a:extLst>
              <a:ext uri="{FF2B5EF4-FFF2-40B4-BE49-F238E27FC236}">
                <a16:creationId xmlns:a16="http://schemas.microsoft.com/office/drawing/2014/main" xmlns="" id="{94044BCF-5131-4357-8BE8-A32DEC69C69D}"/>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分工</a:t>
            </a:r>
          </a:p>
        </p:txBody>
      </p:sp>
      <p:pic>
        <p:nvPicPr>
          <p:cNvPr id="4" name="图片 3" descr="图片包含 墙壁, 人员, 室内&#10;&#10;已生成高可信度的说明">
            <a:extLst>
              <a:ext uri="{FF2B5EF4-FFF2-40B4-BE49-F238E27FC236}">
                <a16:creationId xmlns:a16="http://schemas.microsoft.com/office/drawing/2014/main" xmlns="" id="{78395757-73E8-429A-A83C-C5E11AF3E79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4870" b="14870"/>
          <a:stretch/>
        </p:blipFill>
        <p:spPr>
          <a:xfrm>
            <a:off x="1915886" y="2378525"/>
            <a:ext cx="1161143" cy="1161143"/>
          </a:xfrm>
          <a:prstGeom prst="ellipse">
            <a:avLst/>
          </a:prstGeom>
        </p:spPr>
      </p:pic>
      <p:pic>
        <p:nvPicPr>
          <p:cNvPr id="7" name="图片 6" descr="图片包含 人员, 墙壁, 室内, 伪装&#10;&#10;已生成极高可信度的说明">
            <a:extLst>
              <a:ext uri="{FF2B5EF4-FFF2-40B4-BE49-F238E27FC236}">
                <a16:creationId xmlns:a16="http://schemas.microsoft.com/office/drawing/2014/main" xmlns="" id="{9F4CE9CF-6A05-4724-B304-A8AD0FA27C0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23" t="2436" r="-523" b="28892"/>
          <a:stretch/>
        </p:blipFill>
        <p:spPr>
          <a:xfrm>
            <a:off x="3432629" y="2378524"/>
            <a:ext cx="1161143" cy="1161143"/>
          </a:xfrm>
          <a:prstGeom prst="ellipse">
            <a:avLst/>
          </a:prstGeom>
        </p:spPr>
      </p:pic>
      <p:pic>
        <p:nvPicPr>
          <p:cNvPr id="22" name="图片 21" descr="图片包含 照片, 人员, 男士&#10;&#10;已生成高可信度的说明">
            <a:extLst>
              <a:ext uri="{FF2B5EF4-FFF2-40B4-BE49-F238E27FC236}">
                <a16:creationId xmlns:a16="http://schemas.microsoft.com/office/drawing/2014/main" xmlns="" id="{DC52FF97-86F7-4DC9-A39F-0B899E19193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4662" b="14662"/>
          <a:stretch/>
        </p:blipFill>
        <p:spPr>
          <a:xfrm>
            <a:off x="6215250" y="2378523"/>
            <a:ext cx="1161143" cy="1161143"/>
          </a:xfrm>
          <a:prstGeom prst="ellipse">
            <a:avLst/>
          </a:prstGeom>
        </p:spPr>
      </p:pic>
      <p:pic>
        <p:nvPicPr>
          <p:cNvPr id="24" name="图片 23" descr="图片包含 人员, 室内, 墙壁, 服装&#10;&#10;已生成极高可信度的说明">
            <a:extLst>
              <a:ext uri="{FF2B5EF4-FFF2-40B4-BE49-F238E27FC236}">
                <a16:creationId xmlns:a16="http://schemas.microsoft.com/office/drawing/2014/main" xmlns="" id="{00145561-A1F2-424D-A2A3-0B2FD6FC06B3}"/>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41" t="6335" r="341" b="22237"/>
          <a:stretch/>
        </p:blipFill>
        <p:spPr>
          <a:xfrm>
            <a:off x="7731993" y="2378523"/>
            <a:ext cx="1161143" cy="1161143"/>
          </a:xfrm>
          <a:prstGeom prst="ellipse">
            <a:avLst/>
          </a:prstGeom>
        </p:spPr>
      </p:pic>
      <p:pic>
        <p:nvPicPr>
          <p:cNvPr id="26" name="图片 25">
            <a:extLst>
              <a:ext uri="{FF2B5EF4-FFF2-40B4-BE49-F238E27FC236}">
                <a16:creationId xmlns:a16="http://schemas.microsoft.com/office/drawing/2014/main" xmlns="" id="{C7FDE465-C5A1-4B45-9959-9E5F12EBC2B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2009" t="34925" r="24893" b="25251"/>
          <a:stretch/>
        </p:blipFill>
        <p:spPr>
          <a:xfrm>
            <a:off x="9127765" y="2378523"/>
            <a:ext cx="1161143" cy="1161143"/>
          </a:xfrm>
          <a:prstGeom prst="ellipse">
            <a:avLst/>
          </a:prstGeom>
        </p:spPr>
      </p:pic>
    </p:spTree>
    <p:extLst>
      <p:ext uri="{BB962C8B-B14F-4D97-AF65-F5344CB8AC3E}">
        <p14:creationId xmlns:p14="http://schemas.microsoft.com/office/powerpoint/2010/main" val="197706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Scale>
                                      <p:cBhvr>
                                        <p:cTn id="7" dur="375" fill="hold">
                                          <p:stCondLst>
                                            <p:cond delay="0"/>
                                          </p:stCondLst>
                                        </p:cTn>
                                        <p:tgtEl>
                                          <p:spTgt spid="21"/>
                                        </p:tgtEl>
                                      </p:cBhvr>
                                      <p:from x="150000" y="150000"/>
                                      <p:to x="90000" y="90000"/>
                                    </p:animScale>
                                    <p:animScale>
                                      <p:cBhvr>
                                        <p:cTn id="8" dur="375" fill="hold">
                                          <p:stCondLst>
                                            <p:cond delay="375"/>
                                          </p:stCondLst>
                                        </p:cTn>
                                        <p:tgtEl>
                                          <p:spTgt spid="21"/>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3798277" cy="6858000"/>
          </a:xfrm>
          <a:prstGeom prst="rect">
            <a:avLst/>
          </a:prstGeom>
          <a:solidFill>
            <a:srgbClr val="24569D"/>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 name="PA_组合 1">
            <a:extLst>
              <a:ext uri="{FF2B5EF4-FFF2-40B4-BE49-F238E27FC236}">
                <a16:creationId xmlns:a16="http://schemas.microsoft.com/office/drawing/2014/main" xmlns="" id="{8383E909-38DA-4A17-A60D-46C1652A4D42}"/>
              </a:ext>
            </a:extLst>
          </p:cNvPr>
          <p:cNvGrpSpPr/>
          <p:nvPr>
            <p:custDataLst>
              <p:tags r:id="rId2"/>
            </p:custDataLst>
          </p:nvPr>
        </p:nvGrpSpPr>
        <p:grpSpPr>
          <a:xfrm>
            <a:off x="975946" y="2505808"/>
            <a:ext cx="1846385" cy="1846385"/>
            <a:chOff x="975946" y="2505808"/>
            <a:chExt cx="1846385" cy="1846385"/>
          </a:xfrm>
        </p:grpSpPr>
        <p:sp>
          <p:nvSpPr>
            <p:cNvPr id="5" name="椭圆 4"/>
            <p:cNvSpPr/>
            <p:nvPr/>
          </p:nvSpPr>
          <p:spPr>
            <a:xfrm>
              <a:off x="975946" y="2505808"/>
              <a:ext cx="1846385" cy="184638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文本框 8"/>
            <p:cNvSpPr txBox="1"/>
            <p:nvPr/>
          </p:nvSpPr>
          <p:spPr>
            <a:xfrm>
              <a:off x="1447733" y="3044280"/>
              <a:ext cx="813043" cy="769441"/>
            </a:xfrm>
            <a:prstGeom prst="rect">
              <a:avLst/>
            </a:prstGeom>
            <a:noFill/>
          </p:spPr>
          <p:txBody>
            <a:bodyPr wrap="none" rtlCol="0">
              <a:spAutoFit/>
            </a:bodyPr>
            <a:lstStyle/>
            <a:p>
              <a:r>
                <a:rPr lang="en-US" altLang="zh-CN" sz="4400" dirty="0">
                  <a:cs typeface="+mn-ea"/>
                  <a:sym typeface="+mn-lt"/>
                </a:rPr>
                <a:t>02</a:t>
              </a:r>
              <a:endParaRPr lang="zh-CN" altLang="en-US" sz="4400" dirty="0">
                <a:cs typeface="+mn-ea"/>
                <a:sym typeface="+mn-lt"/>
              </a:endParaRPr>
            </a:p>
          </p:txBody>
        </p:sp>
      </p:grpSp>
      <p:sp>
        <p:nvSpPr>
          <p:cNvPr id="7" name="PA_文本框 10">
            <a:extLst>
              <a:ext uri="{FF2B5EF4-FFF2-40B4-BE49-F238E27FC236}">
                <a16:creationId xmlns:a16="http://schemas.microsoft.com/office/drawing/2014/main" xmlns="" id="{4FD37101-8BFF-43B1-BE8B-EA923D8AF899}"/>
              </a:ext>
            </a:extLst>
          </p:cNvPr>
          <p:cNvSpPr txBox="1"/>
          <p:nvPr>
            <p:custDataLst>
              <p:tags r:id="rId3"/>
            </p:custDataLst>
          </p:nvPr>
        </p:nvSpPr>
        <p:spPr>
          <a:xfrm>
            <a:off x="5892800" y="2967335"/>
            <a:ext cx="4339650" cy="923330"/>
          </a:xfrm>
          <a:prstGeom prst="rect">
            <a:avLst/>
          </a:prstGeom>
          <a:noFill/>
        </p:spPr>
        <p:txBody>
          <a:bodyPr wrap="none" rtlCol="0">
            <a:spAutoFit/>
          </a:bodyPr>
          <a:lstStyle/>
          <a:p>
            <a:r>
              <a:rPr lang="zh-CN" altLang="en-US" sz="5400" b="1" dirty="0">
                <a:cs typeface="+mn-ea"/>
                <a:sym typeface="+mn-lt"/>
              </a:rPr>
              <a:t>目前研究成果</a:t>
            </a:r>
          </a:p>
        </p:txBody>
      </p:sp>
    </p:spTree>
    <p:extLst>
      <p:ext uri="{BB962C8B-B14F-4D97-AF65-F5344CB8AC3E}">
        <p14:creationId xmlns:p14="http://schemas.microsoft.com/office/powerpoint/2010/main" val="1423113014"/>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333" fill="hold">
                                          <p:stCondLst>
                                            <p:cond delay="0"/>
                                          </p:stCondLst>
                                        </p:cTn>
                                        <p:tgtEl>
                                          <p:spTgt spid="2"/>
                                        </p:tgtEl>
                                      </p:cBhvr>
                                      <p:from x="0" y="0"/>
                                      <p:to x="120000" y="120000"/>
                                    </p:animScale>
                                    <p:animScale>
                                      <p:cBhvr>
                                        <p:cTn id="8" dur="167" fill="hold">
                                          <p:stCondLst>
                                            <p:cond delay="333"/>
                                          </p:stCondLst>
                                        </p:cTn>
                                        <p:tgtEl>
                                          <p:spTgt spid="2"/>
                                        </p:tgtEl>
                                      </p:cBhvr>
                                      <p:from x="120000" y="120000"/>
                                      <p:to x="100000" y="100000"/>
                                    </p:animScale>
                                  </p:childTnLst>
                                </p:cTn>
                              </p:par>
                              <p:par>
                                <p:cTn id="9" presetID="0" presetClass="entr" presetSubtype="0" fill="hold" grpId="0" nodeType="withEffect">
                                  <p:stCondLst>
                                    <p:cond delay="500"/>
                                  </p:stCondLst>
                                  <p:iterate type="lt">
                                    <p:tmPct val="10000"/>
                                  </p:iterate>
                                  <p:childTnLst>
                                    <p:set>
                                      <p:cBhvr>
                                        <p:cTn id="10" dur="1" fill="hold">
                                          <p:stCondLst>
                                            <p:cond delay="0"/>
                                          </p:stCondLst>
                                        </p:cTn>
                                        <p:tgtEl>
                                          <p:spTgt spid="7"/>
                                        </p:tgtEl>
                                        <p:attrNameLst>
                                          <p:attrName>style.visibility</p:attrName>
                                        </p:attrNameLst>
                                      </p:cBhvr>
                                      <p:to>
                                        <p:strVal val="visible"/>
                                      </p:to>
                                    </p:set>
                                    <p:animScale>
                                      <p:cBhvr>
                                        <p:cTn id="11" dur="375" fill="hold">
                                          <p:stCondLst>
                                            <p:cond delay="0"/>
                                          </p:stCondLst>
                                        </p:cTn>
                                        <p:tgtEl>
                                          <p:spTgt spid="7"/>
                                        </p:tgtEl>
                                      </p:cBhvr>
                                      <p:from x="150000" y="150000"/>
                                      <p:to x="90000" y="90000"/>
                                    </p:animScale>
                                    <p:animScale>
                                      <p:cBhvr>
                                        <p:cTn id="12" dur="375" fill="hold">
                                          <p:stCondLst>
                                            <p:cond delay="375"/>
                                          </p:stCondLst>
                                        </p:cTn>
                                        <p:tgtEl>
                                          <p:spTgt spid="7"/>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xmlns="" id="{0A088454-2908-4F52-B3C5-DCE8943D662E}"/>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使用</a:t>
            </a:r>
          </a:p>
        </p:txBody>
      </p:sp>
      <p:pic>
        <p:nvPicPr>
          <p:cNvPr id="14" name="图片 13">
            <a:extLst>
              <a:ext uri="{FF2B5EF4-FFF2-40B4-BE49-F238E27FC236}">
                <a16:creationId xmlns:a16="http://schemas.microsoft.com/office/drawing/2014/main" xmlns="" id="{46ACC6B2-649F-4DB6-A3BD-5002D92D1CA2}"/>
              </a:ext>
            </a:extLst>
          </p:cNvPr>
          <p:cNvPicPr>
            <a:picLocks noChangeAspect="1"/>
          </p:cNvPicPr>
          <p:nvPr/>
        </p:nvPicPr>
        <p:blipFill rotWithShape="1">
          <a:blip r:embed="rId3">
            <a:extLst>
              <a:ext uri="{28A0092B-C50C-407E-A947-70E740481C1C}">
                <a14:useLocalDpi xmlns:a14="http://schemas.microsoft.com/office/drawing/2010/main" val="0"/>
              </a:ext>
            </a:extLst>
          </a:blip>
          <a:srcRect r="1472"/>
          <a:stretch/>
        </p:blipFill>
        <p:spPr>
          <a:xfrm>
            <a:off x="2782859" y="2089097"/>
            <a:ext cx="6619759" cy="2070206"/>
          </a:xfrm>
          <a:prstGeom prst="rect">
            <a:avLst/>
          </a:prstGeom>
        </p:spPr>
      </p:pic>
      <p:sp>
        <p:nvSpPr>
          <p:cNvPr id="15" name="文本框 14">
            <a:extLst>
              <a:ext uri="{FF2B5EF4-FFF2-40B4-BE49-F238E27FC236}">
                <a16:creationId xmlns:a16="http://schemas.microsoft.com/office/drawing/2014/main" xmlns="" id="{8192789E-3B4F-4F7C-A65E-83F56D995101}"/>
              </a:ext>
            </a:extLst>
          </p:cNvPr>
          <p:cNvSpPr txBox="1"/>
          <p:nvPr/>
        </p:nvSpPr>
        <p:spPr>
          <a:xfrm>
            <a:off x="5417713" y="4673600"/>
            <a:ext cx="1350050" cy="584775"/>
          </a:xfrm>
          <a:prstGeom prst="rect">
            <a:avLst/>
          </a:prstGeom>
          <a:noFill/>
        </p:spPr>
        <p:txBody>
          <a:bodyPr wrap="none" rtlCol="0">
            <a:spAutoFit/>
          </a:bodyPr>
          <a:lstStyle/>
          <a:p>
            <a:r>
              <a:rPr lang="en-US" altLang="zh-CN" sz="3200" dirty="0">
                <a:cs typeface="+mn-ea"/>
                <a:sym typeface="+mn-lt"/>
              </a:rPr>
              <a:t>42 GB</a:t>
            </a:r>
            <a:endParaRPr lang="zh-CN" altLang="en-US" sz="3200" dirty="0">
              <a:cs typeface="+mn-ea"/>
              <a:sym typeface="+mn-lt"/>
            </a:endParaRPr>
          </a:p>
        </p:txBody>
      </p:sp>
    </p:spTree>
    <p:extLst>
      <p:ext uri="{BB962C8B-B14F-4D97-AF65-F5344CB8AC3E}">
        <p14:creationId xmlns:p14="http://schemas.microsoft.com/office/powerpoint/2010/main" val="353563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xmlns="" id="{444C34E3-195A-4FB7-8EE9-7A3A1FE324B6}"/>
              </a:ext>
            </a:extLst>
          </p:cNvPr>
          <p:cNvGrpSpPr/>
          <p:nvPr/>
        </p:nvGrpSpPr>
        <p:grpSpPr>
          <a:xfrm>
            <a:off x="2258991" y="2498202"/>
            <a:ext cx="1861595" cy="2230927"/>
            <a:chOff x="2258991" y="2498202"/>
            <a:chExt cx="1861595" cy="2230927"/>
          </a:xfrm>
        </p:grpSpPr>
        <p:pic>
          <p:nvPicPr>
            <p:cNvPr id="3" name="图形 2" descr="纸张">
              <a:extLst>
                <a:ext uri="{FF2B5EF4-FFF2-40B4-BE49-F238E27FC236}">
                  <a16:creationId xmlns:a16="http://schemas.microsoft.com/office/drawing/2014/main" xmlns="" id="{13F11083-8A6F-4E64-8D85-CE286192EC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258991" y="2498202"/>
              <a:ext cx="1861595" cy="1861595"/>
            </a:xfrm>
            <a:prstGeom prst="rect">
              <a:avLst/>
            </a:prstGeom>
          </p:spPr>
        </p:pic>
        <p:sp>
          <p:nvSpPr>
            <p:cNvPr id="6" name="文本框 5">
              <a:extLst>
                <a:ext uri="{FF2B5EF4-FFF2-40B4-BE49-F238E27FC236}">
                  <a16:creationId xmlns:a16="http://schemas.microsoft.com/office/drawing/2014/main" xmlns="" id="{93ED467E-54E5-4EB7-8EE6-5FBF480E90E5}"/>
                </a:ext>
              </a:extLst>
            </p:cNvPr>
            <p:cNvSpPr txBox="1"/>
            <p:nvPr/>
          </p:nvSpPr>
          <p:spPr>
            <a:xfrm>
              <a:off x="2522297" y="4359797"/>
              <a:ext cx="1197764" cy="369332"/>
            </a:xfrm>
            <a:prstGeom prst="rect">
              <a:avLst/>
            </a:prstGeom>
            <a:noFill/>
          </p:spPr>
          <p:txBody>
            <a:bodyPr wrap="none" rtlCol="0">
              <a:spAutoFit/>
            </a:bodyPr>
            <a:lstStyle/>
            <a:p>
              <a:r>
                <a:rPr lang="en-US" altLang="zh-CN" dirty="0" err="1">
                  <a:cs typeface="+mn-ea"/>
                  <a:sym typeface="+mn-lt"/>
                </a:rPr>
                <a:t>Led_top.v</a:t>
              </a:r>
              <a:endParaRPr lang="zh-CN" altLang="en-US" dirty="0">
                <a:cs typeface="+mn-ea"/>
                <a:sym typeface="+mn-lt"/>
              </a:endParaRPr>
            </a:p>
          </p:txBody>
        </p:sp>
      </p:grpSp>
      <p:grpSp>
        <p:nvGrpSpPr>
          <p:cNvPr id="11" name="组合 10">
            <a:extLst>
              <a:ext uri="{FF2B5EF4-FFF2-40B4-BE49-F238E27FC236}">
                <a16:creationId xmlns:a16="http://schemas.microsoft.com/office/drawing/2014/main" xmlns="" id="{7CCF207E-0A85-4C0E-B295-93E8E67B4E08}"/>
              </a:ext>
            </a:extLst>
          </p:cNvPr>
          <p:cNvGrpSpPr/>
          <p:nvPr/>
        </p:nvGrpSpPr>
        <p:grpSpPr>
          <a:xfrm>
            <a:off x="5165202" y="2498202"/>
            <a:ext cx="1861595" cy="2230927"/>
            <a:chOff x="5165202" y="2498202"/>
            <a:chExt cx="1861595" cy="2230927"/>
          </a:xfrm>
        </p:grpSpPr>
        <p:pic>
          <p:nvPicPr>
            <p:cNvPr id="4" name="图形 3" descr="纸张">
              <a:extLst>
                <a:ext uri="{FF2B5EF4-FFF2-40B4-BE49-F238E27FC236}">
                  <a16:creationId xmlns:a16="http://schemas.microsoft.com/office/drawing/2014/main" xmlns="" id="{268435FF-AC80-4D2B-B3BD-B46CAFEC94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165202" y="2498202"/>
              <a:ext cx="1861595" cy="1861595"/>
            </a:xfrm>
            <a:prstGeom prst="rect">
              <a:avLst/>
            </a:prstGeom>
          </p:spPr>
        </p:pic>
        <p:sp>
          <p:nvSpPr>
            <p:cNvPr id="7" name="文本框 6">
              <a:extLst>
                <a:ext uri="{FF2B5EF4-FFF2-40B4-BE49-F238E27FC236}">
                  <a16:creationId xmlns:a16="http://schemas.microsoft.com/office/drawing/2014/main" xmlns="" id="{46321430-CF75-4F85-8114-104029B304B6}"/>
                </a:ext>
              </a:extLst>
            </p:cNvPr>
            <p:cNvSpPr txBox="1"/>
            <p:nvPr/>
          </p:nvSpPr>
          <p:spPr>
            <a:xfrm>
              <a:off x="5428508" y="4359797"/>
              <a:ext cx="1197764" cy="369332"/>
            </a:xfrm>
            <a:prstGeom prst="rect">
              <a:avLst/>
            </a:prstGeom>
            <a:noFill/>
          </p:spPr>
          <p:txBody>
            <a:bodyPr wrap="none" rtlCol="0">
              <a:spAutoFit/>
            </a:bodyPr>
            <a:lstStyle/>
            <a:p>
              <a:r>
                <a:rPr lang="en-US" altLang="zh-CN" dirty="0" err="1">
                  <a:cs typeface="+mn-ea"/>
                  <a:sym typeface="+mn-lt"/>
                </a:rPr>
                <a:t>Led_top.v</a:t>
              </a:r>
              <a:endParaRPr lang="zh-CN" altLang="en-US" dirty="0">
                <a:cs typeface="+mn-ea"/>
                <a:sym typeface="+mn-lt"/>
              </a:endParaRPr>
            </a:p>
          </p:txBody>
        </p:sp>
      </p:grpSp>
      <p:grpSp>
        <p:nvGrpSpPr>
          <p:cNvPr id="12" name="组合 11">
            <a:extLst>
              <a:ext uri="{FF2B5EF4-FFF2-40B4-BE49-F238E27FC236}">
                <a16:creationId xmlns:a16="http://schemas.microsoft.com/office/drawing/2014/main" xmlns="" id="{1A319F1B-958C-478A-BEA5-DD67CC0B7432}"/>
              </a:ext>
            </a:extLst>
          </p:cNvPr>
          <p:cNvGrpSpPr/>
          <p:nvPr/>
        </p:nvGrpSpPr>
        <p:grpSpPr>
          <a:xfrm>
            <a:off x="8071413" y="2498202"/>
            <a:ext cx="1861595" cy="2233510"/>
            <a:chOff x="8071413" y="2498202"/>
            <a:chExt cx="1861595" cy="2233510"/>
          </a:xfrm>
        </p:grpSpPr>
        <p:pic>
          <p:nvPicPr>
            <p:cNvPr id="5" name="图形 4" descr="纸张">
              <a:extLst>
                <a:ext uri="{FF2B5EF4-FFF2-40B4-BE49-F238E27FC236}">
                  <a16:creationId xmlns:a16="http://schemas.microsoft.com/office/drawing/2014/main" xmlns="" id="{15041B83-65EB-415B-BF36-F65E3B3A68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071413" y="2498202"/>
              <a:ext cx="1861595" cy="1861595"/>
            </a:xfrm>
            <a:prstGeom prst="rect">
              <a:avLst/>
            </a:prstGeom>
          </p:spPr>
        </p:pic>
        <p:sp>
          <p:nvSpPr>
            <p:cNvPr id="8" name="文本框 7">
              <a:extLst>
                <a:ext uri="{FF2B5EF4-FFF2-40B4-BE49-F238E27FC236}">
                  <a16:creationId xmlns:a16="http://schemas.microsoft.com/office/drawing/2014/main" xmlns="" id="{4331A072-BD10-4251-BB2A-C1C1F11CB5F5}"/>
                </a:ext>
              </a:extLst>
            </p:cNvPr>
            <p:cNvSpPr txBox="1"/>
            <p:nvPr/>
          </p:nvSpPr>
          <p:spPr>
            <a:xfrm>
              <a:off x="8463216" y="4362380"/>
              <a:ext cx="992579" cy="369332"/>
            </a:xfrm>
            <a:prstGeom prst="rect">
              <a:avLst/>
            </a:prstGeom>
            <a:noFill/>
          </p:spPr>
          <p:txBody>
            <a:bodyPr wrap="none" rtlCol="0">
              <a:spAutoFit/>
            </a:bodyPr>
            <a:lstStyle/>
            <a:p>
              <a:r>
                <a:rPr lang="en-US" altLang="zh-CN" dirty="0" err="1">
                  <a:cs typeface="+mn-ea"/>
                  <a:sym typeface="+mn-lt"/>
                </a:rPr>
                <a:t>Led.xdc</a:t>
              </a:r>
              <a:endParaRPr lang="zh-CN" altLang="en-US" dirty="0">
                <a:cs typeface="+mn-ea"/>
                <a:sym typeface="+mn-lt"/>
              </a:endParaRPr>
            </a:p>
          </p:txBody>
        </p:sp>
      </p:grpSp>
      <p:sp>
        <p:nvSpPr>
          <p:cNvPr id="9" name="文本框 8">
            <a:extLst>
              <a:ext uri="{FF2B5EF4-FFF2-40B4-BE49-F238E27FC236}">
                <a16:creationId xmlns:a16="http://schemas.microsoft.com/office/drawing/2014/main" xmlns="" id="{0A088454-2908-4F52-B3C5-DCE8943D662E}"/>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使用</a:t>
            </a:r>
          </a:p>
        </p:txBody>
      </p:sp>
      <p:sp>
        <p:nvSpPr>
          <p:cNvPr id="13" name="文本框 12">
            <a:extLst>
              <a:ext uri="{FF2B5EF4-FFF2-40B4-BE49-F238E27FC236}">
                <a16:creationId xmlns:a16="http://schemas.microsoft.com/office/drawing/2014/main" xmlns="" id="{8E147FCA-B1C4-40E9-A5D0-03DBCD5AFD53}"/>
              </a:ext>
            </a:extLst>
          </p:cNvPr>
          <p:cNvSpPr txBox="1"/>
          <p:nvPr/>
        </p:nvSpPr>
        <p:spPr>
          <a:xfrm>
            <a:off x="5311168" y="5278056"/>
            <a:ext cx="1569660" cy="369332"/>
          </a:xfrm>
          <a:prstGeom prst="rect">
            <a:avLst/>
          </a:prstGeom>
          <a:noFill/>
        </p:spPr>
        <p:txBody>
          <a:bodyPr wrap="none" rtlCol="0">
            <a:spAutoFit/>
          </a:bodyPr>
          <a:lstStyle/>
          <a:p>
            <a:r>
              <a:rPr lang="zh-CN" altLang="en-US" dirty="0">
                <a:cs typeface="+mn-ea"/>
                <a:sym typeface="+mn-lt"/>
              </a:rPr>
              <a:t>上传至服务器</a:t>
            </a:r>
          </a:p>
        </p:txBody>
      </p:sp>
    </p:spTree>
    <p:extLst>
      <p:ext uri="{BB962C8B-B14F-4D97-AF65-F5344CB8AC3E}">
        <p14:creationId xmlns:p14="http://schemas.microsoft.com/office/powerpoint/2010/main" val="320099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childTnLst>
                          </p:cTn>
                        </p:par>
                        <p:par>
                          <p:cTn id="9" fill="hold">
                            <p:stCondLst>
                              <p:cond delay="825"/>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325"/>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825"/>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xmlns="" id="{0A088454-2908-4F52-B3C5-DCE8943D662E}"/>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使用</a:t>
            </a:r>
          </a:p>
        </p:txBody>
      </p:sp>
      <p:pic>
        <p:nvPicPr>
          <p:cNvPr id="3" name="图片 2">
            <a:extLst>
              <a:ext uri="{FF2B5EF4-FFF2-40B4-BE49-F238E27FC236}">
                <a16:creationId xmlns:a16="http://schemas.microsoft.com/office/drawing/2014/main" xmlns="" id="{A793F512-18AC-4294-BA82-7F139943145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852" b="92593" l="968" r="98710">
                        <a14:foregroundMark x1="36774" y1="37037" x2="31290" y2="56790"/>
                        <a14:foregroundMark x1="45161" y1="26543" x2="45161" y2="43827"/>
                        <a14:foregroundMark x1="49355" y1="87037" x2="49355" y2="87037"/>
                        <a14:foregroundMark x1="47097" y1="83333" x2="36774" y2="80864"/>
                        <a14:foregroundMark x1="46129" y1="84568" x2="56452" y2="82716"/>
                        <a14:foregroundMark x1="54839" y1="89506" x2="40645" y2="88272"/>
                        <a14:foregroundMark x1="46452" y1="87037" x2="51290" y2="79630"/>
                        <a14:foregroundMark x1="49355" y1="76543" x2="42581" y2="70370"/>
                        <a14:foregroundMark x1="47419" y1="79012" x2="65161" y2="87037"/>
                        <a14:foregroundMark x1="68710" y1="88889" x2="79677" y2="79012"/>
                        <a14:foregroundMark x1="86129" y1="65432" x2="90645" y2="56790"/>
                        <a14:foregroundMark x1="90968" y1="54321" x2="84194" y2="75309"/>
                        <a14:foregroundMark x1="93226" y1="63580" x2="80645" y2="74691"/>
                        <a14:foregroundMark x1="94194" y1="58025" x2="86129" y2="30864"/>
                        <a14:foregroundMark x1="86129" y1="30864" x2="61935" y2="14815"/>
                        <a14:foregroundMark x1="63871" y1="12963" x2="46452" y2="4938"/>
                        <a14:foregroundMark x1="46452" y1="4938" x2="16129" y2="26543"/>
                        <a14:foregroundMark x1="16129" y1="26543" x2="6129" y2="53086"/>
                        <a14:foregroundMark x1="6129" y1="53086" x2="7419" y2="58642"/>
                        <a14:foregroundMark x1="27742" y1="85185" x2="38387" y2="76543"/>
                        <a14:foregroundMark x1="49032" y1="91975" x2="45161" y2="92593"/>
                        <a14:foregroundMark x1="49677" y1="3086" x2="45161" y2="3086"/>
                        <a14:foregroundMark x1="1290" y1="48148" x2="1613" y2="53086"/>
                        <a14:foregroundMark x1="98710" y1="48148" x2="98710" y2="50000"/>
                        <a14:backgroundMark x1="6129" y1="11728" x2="11290" y2="8025"/>
                        <a14:backgroundMark x1="88387" y1="6790" x2="97419" y2="12346"/>
                        <a14:backgroundMark x1="96452" y1="84568" x2="90968" y2="91975"/>
                        <a14:backgroundMark x1="14194" y1="96296" x2="0" y2="85802"/>
                      </a14:backgroundRemoval>
                    </a14:imgEffect>
                  </a14:imgLayer>
                </a14:imgProps>
              </a:ext>
              <a:ext uri="{28A0092B-C50C-407E-A947-70E740481C1C}">
                <a14:useLocalDpi xmlns:a14="http://schemas.microsoft.com/office/drawing/2010/main" val="0"/>
              </a:ext>
            </a:extLst>
          </a:blip>
          <a:stretch>
            <a:fillRect/>
          </a:stretch>
        </p:blipFill>
        <p:spPr>
          <a:xfrm>
            <a:off x="1429147" y="2904217"/>
            <a:ext cx="2952750" cy="1543050"/>
          </a:xfrm>
          <a:prstGeom prst="rect">
            <a:avLst/>
          </a:prstGeom>
        </p:spPr>
      </p:pic>
      <p:pic>
        <p:nvPicPr>
          <p:cNvPr id="5" name="图片 4" descr="图片包含 剪贴画&#10;&#10;已生成极高可信度的说明">
            <a:extLst>
              <a:ext uri="{FF2B5EF4-FFF2-40B4-BE49-F238E27FC236}">
                <a16:creationId xmlns:a16="http://schemas.microsoft.com/office/drawing/2014/main" xmlns="" id="{0E0F6F55-80F7-464D-AD90-253606878DC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667" b="97333" l="2679" r="96429">
                        <a14:foregroundMark x1="75000" y1="11111" x2="86607" y2="3111"/>
                        <a14:foregroundMark x1="92411" y1="14222" x2="96429" y2="9778"/>
                        <a14:foregroundMark x1="19196" y1="64889" x2="17857" y2="70222"/>
                        <a14:foregroundMark x1="30357" y1="69333" x2="29018" y2="73778"/>
                        <a14:foregroundMark x1="15179" y1="79556" x2="2679" y2="97333"/>
                      </a14:backgroundRemoval>
                    </a14:imgEffect>
                  </a14:imgLayer>
                </a14:imgProps>
              </a:ext>
              <a:ext uri="{28A0092B-C50C-407E-A947-70E740481C1C}">
                <a14:useLocalDpi xmlns:a14="http://schemas.microsoft.com/office/drawing/2010/main" val="0"/>
              </a:ext>
            </a:extLst>
          </a:blip>
          <a:stretch>
            <a:fillRect/>
          </a:stretch>
        </p:blipFill>
        <p:spPr>
          <a:xfrm>
            <a:off x="5167208" y="2808410"/>
            <a:ext cx="1726955" cy="1734665"/>
          </a:xfrm>
          <a:prstGeom prst="rect">
            <a:avLst/>
          </a:prstGeom>
        </p:spPr>
      </p:pic>
      <p:pic>
        <p:nvPicPr>
          <p:cNvPr id="7" name="图片 6">
            <a:extLst>
              <a:ext uri="{FF2B5EF4-FFF2-40B4-BE49-F238E27FC236}">
                <a16:creationId xmlns:a16="http://schemas.microsoft.com/office/drawing/2014/main" xmlns="" id="{783A25DD-EA50-45D3-96EF-6AC4E6164B6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99379" l="1603" r="94872">
                        <a14:foregroundMark x1="87500" y1="40373" x2="85256" y2="32919"/>
                        <a14:foregroundMark x1="93590" y1="50311" x2="94872" y2="50932"/>
                        <a14:foregroundMark x1="72115" y1="43478" x2="71154" y2="48447"/>
                        <a14:foregroundMark x1="70833" y1="14286" x2="70833" y2="14286"/>
                        <a14:foregroundMark x1="67308" y1="3106" x2="65385" y2="1863"/>
                        <a14:foregroundMark x1="5449" y1="66460" x2="8459" y2="76959"/>
                        <a14:foregroundMark x1="3512" y1="78882" x2="3746" y2="80434"/>
                        <a14:foregroundMark x1="1923" y1="68323" x2="3512" y2="78882"/>
                        <a14:foregroundMark x1="27838" y1="96079" x2="27885" y2="99379"/>
                        <a14:foregroundMark x1="27564" y1="77019" x2="27749" y2="89934"/>
                        <a14:foregroundMark x1="46324" y1="87521" x2="45833" y2="88820"/>
                        <a14:foregroundMark x1="53210" y1="69284" x2="52937" y2="70008"/>
                        <a14:foregroundMark x1="45833" y1="88820" x2="45833" y2="88820"/>
                        <a14:foregroundMark x1="63302" y1="70186" x2="63141" y2="74534"/>
                        <a14:foregroundMark x1="63462" y1="65839" x2="63302" y2="70186"/>
                        <a14:foregroundMark x1="81731" y1="66460" x2="82051" y2="78261"/>
                        <a14:foregroundMark x1="65385" y1="13665" x2="66987" y2="18012"/>
                        <a14:backgroundMark x1="4487" y1="83230" x2="4487" y2="83230"/>
                        <a14:backgroundMark x1="3846" y1="80745" x2="3846" y2="80745"/>
                        <a14:backgroundMark x1="4167" y1="80124" x2="4808" y2="83230"/>
                        <a14:backgroundMark x1="3846" y1="78882" x2="3846" y2="78882"/>
                        <a14:backgroundMark x1="28526" y1="92547" x2="26603" y2="91925"/>
                        <a14:backgroundMark x1="52564" y1="70807" x2="54487" y2="72671"/>
                        <a14:backgroundMark x1="53526" y1="68323" x2="53846" y2="68323"/>
                        <a14:backgroundMark x1="53205" y1="70186" x2="53205" y2="70186"/>
                        <a14:backgroundMark x1="53205" y1="69565" x2="53526" y2="70186"/>
                        <a14:backgroundMark x1="47436" y1="85714" x2="46154" y2="85714"/>
                      </a14:backgroundRemoval>
                    </a14:imgEffect>
                  </a14:imgLayer>
                </a14:imgProps>
              </a:ext>
              <a:ext uri="{28A0092B-C50C-407E-A947-70E740481C1C}">
                <a14:useLocalDpi xmlns:a14="http://schemas.microsoft.com/office/drawing/2010/main" val="0"/>
              </a:ext>
            </a:extLst>
          </a:blip>
          <a:stretch>
            <a:fillRect/>
          </a:stretch>
        </p:blipFill>
        <p:spPr>
          <a:xfrm>
            <a:off x="7679474" y="2908980"/>
            <a:ext cx="2971800" cy="1533525"/>
          </a:xfrm>
          <a:prstGeom prst="rect">
            <a:avLst/>
          </a:prstGeom>
        </p:spPr>
      </p:pic>
    </p:spTree>
    <p:extLst>
      <p:ext uri="{BB962C8B-B14F-4D97-AF65-F5344CB8AC3E}">
        <p14:creationId xmlns:p14="http://schemas.microsoft.com/office/powerpoint/2010/main" val="324728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par>
                                <p:cTn id="9" presetID="10"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xmlns="" id="{0A088454-2908-4F52-B3C5-DCE8943D662E}"/>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使用</a:t>
            </a:r>
          </a:p>
        </p:txBody>
      </p:sp>
      <p:pic>
        <p:nvPicPr>
          <p:cNvPr id="4" name="图形 3" descr="用户">
            <a:extLst>
              <a:ext uri="{FF2B5EF4-FFF2-40B4-BE49-F238E27FC236}">
                <a16:creationId xmlns:a16="http://schemas.microsoft.com/office/drawing/2014/main" xmlns="" id="{B7113A5F-047F-45E6-94A6-47497764EE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222171" y="2783113"/>
            <a:ext cx="1538515" cy="1538515"/>
          </a:xfrm>
          <a:prstGeom prst="rect">
            <a:avLst/>
          </a:prstGeom>
        </p:spPr>
      </p:pic>
      <p:sp>
        <p:nvSpPr>
          <p:cNvPr id="6" name="文本框 5">
            <a:extLst>
              <a:ext uri="{FF2B5EF4-FFF2-40B4-BE49-F238E27FC236}">
                <a16:creationId xmlns:a16="http://schemas.microsoft.com/office/drawing/2014/main" xmlns="" id="{EC183411-6ED9-426C-8F36-5F6D249EC768}"/>
              </a:ext>
            </a:extLst>
          </p:cNvPr>
          <p:cNvSpPr txBox="1"/>
          <p:nvPr/>
        </p:nvSpPr>
        <p:spPr>
          <a:xfrm>
            <a:off x="4760686" y="3425372"/>
            <a:ext cx="3228769" cy="769441"/>
          </a:xfrm>
          <a:prstGeom prst="rect">
            <a:avLst/>
          </a:prstGeom>
          <a:noFill/>
        </p:spPr>
        <p:txBody>
          <a:bodyPr wrap="none" rtlCol="0">
            <a:spAutoFit/>
          </a:bodyPr>
          <a:lstStyle/>
          <a:p>
            <a:r>
              <a:rPr lang="en-US" altLang="zh-CN" sz="4400" dirty="0">
                <a:cs typeface="+mn-ea"/>
                <a:sym typeface="+mn-lt"/>
              </a:rPr>
              <a:t>IP/</a:t>
            </a:r>
            <a:r>
              <a:rPr lang="en-US" altLang="zh-CN" sz="4400" dirty="0" err="1">
                <a:cs typeface="+mn-ea"/>
                <a:sym typeface="+mn-lt"/>
              </a:rPr>
              <a:t>wevivado</a:t>
            </a:r>
            <a:endParaRPr lang="zh-CN" altLang="en-US" sz="4400" dirty="0">
              <a:cs typeface="+mn-ea"/>
              <a:sym typeface="+mn-lt"/>
            </a:endParaRPr>
          </a:p>
        </p:txBody>
      </p:sp>
      <p:sp>
        <p:nvSpPr>
          <p:cNvPr id="10" name="文本框 9">
            <a:extLst>
              <a:ext uri="{FF2B5EF4-FFF2-40B4-BE49-F238E27FC236}">
                <a16:creationId xmlns:a16="http://schemas.microsoft.com/office/drawing/2014/main" xmlns="" id="{AC63C50A-3D03-42AD-9321-2DDE5B1C0E9B}"/>
              </a:ext>
            </a:extLst>
          </p:cNvPr>
          <p:cNvSpPr txBox="1"/>
          <p:nvPr/>
        </p:nvSpPr>
        <p:spPr>
          <a:xfrm>
            <a:off x="4760686" y="3029150"/>
            <a:ext cx="902811" cy="523220"/>
          </a:xfrm>
          <a:prstGeom prst="rect">
            <a:avLst/>
          </a:prstGeom>
          <a:noFill/>
        </p:spPr>
        <p:txBody>
          <a:bodyPr wrap="none" rtlCol="0">
            <a:spAutoFit/>
          </a:bodyPr>
          <a:lstStyle/>
          <a:p>
            <a:r>
              <a:rPr lang="zh-CN" altLang="en-US" sz="2800" dirty="0">
                <a:solidFill>
                  <a:srgbClr val="24569D"/>
                </a:solidFill>
                <a:cs typeface="+mn-ea"/>
                <a:sym typeface="+mn-lt"/>
              </a:rPr>
              <a:t>登陆</a:t>
            </a:r>
          </a:p>
        </p:txBody>
      </p:sp>
    </p:spTree>
    <p:extLst>
      <p:ext uri="{BB962C8B-B14F-4D97-AF65-F5344CB8AC3E}">
        <p14:creationId xmlns:p14="http://schemas.microsoft.com/office/powerpoint/2010/main" val="113712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41B320EB-6CDB-4415-8F02-8F1556CE515D}"/>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原理</a:t>
            </a:r>
          </a:p>
        </p:txBody>
      </p:sp>
      <p:pic>
        <p:nvPicPr>
          <p:cNvPr id="4" name="图片 3">
            <a:extLst>
              <a:ext uri="{FF2B5EF4-FFF2-40B4-BE49-F238E27FC236}">
                <a16:creationId xmlns:a16="http://schemas.microsoft.com/office/drawing/2014/main" xmlns="" id="{52FE1BA4-AC58-4324-B644-7B3A34000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167" y="1458685"/>
            <a:ext cx="7220707" cy="4252686"/>
          </a:xfrm>
          <a:prstGeom prst="rect">
            <a:avLst/>
          </a:prstGeom>
          <a:effectLst>
            <a:reflection blurRad="6350" stA="50000" endA="275" endPos="40000" dist="101600" dir="5400000" sy="-100000" algn="bl" rotWithShape="0"/>
          </a:effectLst>
        </p:spPr>
      </p:pic>
      <p:sp>
        <p:nvSpPr>
          <p:cNvPr id="5" name="文本框 4">
            <a:extLst>
              <a:ext uri="{FF2B5EF4-FFF2-40B4-BE49-F238E27FC236}">
                <a16:creationId xmlns:a16="http://schemas.microsoft.com/office/drawing/2014/main" xmlns="" id="{59F46D1D-006F-493E-8CA0-E6102AB67E09}"/>
              </a:ext>
            </a:extLst>
          </p:cNvPr>
          <p:cNvSpPr txBox="1"/>
          <p:nvPr/>
        </p:nvSpPr>
        <p:spPr>
          <a:xfrm>
            <a:off x="8519886" y="4880374"/>
            <a:ext cx="2579552" cy="830997"/>
          </a:xfrm>
          <a:prstGeom prst="rect">
            <a:avLst/>
          </a:prstGeom>
          <a:noFill/>
        </p:spPr>
        <p:txBody>
          <a:bodyPr wrap="none" rtlCol="0">
            <a:spAutoFit/>
          </a:bodyPr>
          <a:lstStyle/>
          <a:p>
            <a:r>
              <a:rPr lang="en-US" altLang="zh-CN" sz="4800" dirty="0">
                <a:cs typeface="+mn-ea"/>
                <a:sym typeface="+mn-lt"/>
              </a:rPr>
              <a:t>TCL</a:t>
            </a:r>
            <a:r>
              <a:rPr lang="zh-CN" altLang="en-US" sz="4800" dirty="0">
                <a:cs typeface="+mn-ea"/>
                <a:sym typeface="+mn-lt"/>
              </a:rPr>
              <a:t>代码</a:t>
            </a:r>
          </a:p>
        </p:txBody>
      </p:sp>
      <p:sp>
        <p:nvSpPr>
          <p:cNvPr id="6" name="文本框 5">
            <a:extLst>
              <a:ext uri="{FF2B5EF4-FFF2-40B4-BE49-F238E27FC236}">
                <a16:creationId xmlns:a16="http://schemas.microsoft.com/office/drawing/2014/main" xmlns="" id="{3AB1C499-1FF5-4321-9185-D84F07357A70}"/>
              </a:ext>
            </a:extLst>
          </p:cNvPr>
          <p:cNvSpPr txBox="1"/>
          <p:nvPr/>
        </p:nvSpPr>
        <p:spPr>
          <a:xfrm>
            <a:off x="8519886" y="4426858"/>
            <a:ext cx="902811" cy="523220"/>
          </a:xfrm>
          <a:prstGeom prst="rect">
            <a:avLst/>
          </a:prstGeom>
          <a:noFill/>
        </p:spPr>
        <p:txBody>
          <a:bodyPr wrap="none" rtlCol="0">
            <a:spAutoFit/>
          </a:bodyPr>
          <a:lstStyle/>
          <a:p>
            <a:r>
              <a:rPr lang="zh-CN" altLang="en-US" sz="2800" dirty="0">
                <a:solidFill>
                  <a:srgbClr val="24569D"/>
                </a:solidFill>
                <a:cs typeface="+mn-ea"/>
                <a:sym typeface="+mn-lt"/>
              </a:rPr>
              <a:t>定制</a:t>
            </a:r>
          </a:p>
        </p:txBody>
      </p:sp>
      <p:sp>
        <p:nvSpPr>
          <p:cNvPr id="7" name="箭头: 右 6">
            <a:extLst>
              <a:ext uri="{FF2B5EF4-FFF2-40B4-BE49-F238E27FC236}">
                <a16:creationId xmlns:a16="http://schemas.microsoft.com/office/drawing/2014/main" xmlns="" id="{09616CEA-BBC8-4B14-A0CD-66728A922086}"/>
              </a:ext>
            </a:extLst>
          </p:cNvPr>
          <p:cNvSpPr/>
          <p:nvPr/>
        </p:nvSpPr>
        <p:spPr>
          <a:xfrm>
            <a:off x="5841999" y="3258848"/>
            <a:ext cx="972458" cy="928915"/>
          </a:xfrm>
          <a:prstGeom prst="rightArrow">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4" name="组合 13">
            <a:extLst>
              <a:ext uri="{FF2B5EF4-FFF2-40B4-BE49-F238E27FC236}">
                <a16:creationId xmlns:a16="http://schemas.microsoft.com/office/drawing/2014/main" xmlns="" id="{49D50672-6433-41A3-95D0-0199E60EAD4E}"/>
              </a:ext>
            </a:extLst>
          </p:cNvPr>
          <p:cNvGrpSpPr/>
          <p:nvPr/>
        </p:nvGrpSpPr>
        <p:grpSpPr>
          <a:xfrm>
            <a:off x="7225895" y="2594819"/>
            <a:ext cx="2002971" cy="2372303"/>
            <a:chOff x="7518400" y="5950856"/>
            <a:chExt cx="2002971" cy="2372303"/>
          </a:xfrm>
        </p:grpSpPr>
        <p:grpSp>
          <p:nvGrpSpPr>
            <p:cNvPr id="12" name="组合 11">
              <a:extLst>
                <a:ext uri="{FF2B5EF4-FFF2-40B4-BE49-F238E27FC236}">
                  <a16:creationId xmlns:a16="http://schemas.microsoft.com/office/drawing/2014/main" xmlns="" id="{5D475E7B-85A1-47C2-B0B6-C57AF723F5CD}"/>
                </a:ext>
              </a:extLst>
            </p:cNvPr>
            <p:cNvGrpSpPr/>
            <p:nvPr/>
          </p:nvGrpSpPr>
          <p:grpSpPr>
            <a:xfrm>
              <a:off x="7518400" y="5950856"/>
              <a:ext cx="2002971" cy="2002971"/>
              <a:chOff x="10138228" y="1992084"/>
              <a:chExt cx="2002971" cy="2002971"/>
            </a:xfrm>
          </p:grpSpPr>
          <p:pic>
            <p:nvPicPr>
              <p:cNvPr id="9" name="图形 8" descr="纸张">
                <a:extLst>
                  <a:ext uri="{FF2B5EF4-FFF2-40B4-BE49-F238E27FC236}">
                    <a16:creationId xmlns:a16="http://schemas.microsoft.com/office/drawing/2014/main" xmlns="" id="{4ECF0337-BA3E-4E5C-8287-A15AA410D0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0138228" y="1992084"/>
                <a:ext cx="2002971" cy="2002971"/>
              </a:xfrm>
              <a:prstGeom prst="rect">
                <a:avLst/>
              </a:prstGeom>
            </p:spPr>
          </p:pic>
          <p:pic>
            <p:nvPicPr>
              <p:cNvPr id="11" name="图形 10" descr="齿轮">
                <a:extLst>
                  <a:ext uri="{FF2B5EF4-FFF2-40B4-BE49-F238E27FC236}">
                    <a16:creationId xmlns:a16="http://schemas.microsoft.com/office/drawing/2014/main" xmlns="" id="{87117CEA-BD89-4ADB-A06A-3EFEEE098F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0665033" y="2670628"/>
                <a:ext cx="914400" cy="914400"/>
              </a:xfrm>
              <a:prstGeom prst="rect">
                <a:avLst/>
              </a:prstGeom>
            </p:spPr>
          </p:pic>
        </p:grpSp>
        <p:sp>
          <p:nvSpPr>
            <p:cNvPr id="13" name="文本框 12">
              <a:extLst>
                <a:ext uri="{FF2B5EF4-FFF2-40B4-BE49-F238E27FC236}">
                  <a16:creationId xmlns:a16="http://schemas.microsoft.com/office/drawing/2014/main" xmlns="" id="{8F5732FD-94A7-41BE-9F11-DFE76149690B}"/>
                </a:ext>
              </a:extLst>
            </p:cNvPr>
            <p:cNvSpPr txBox="1"/>
            <p:nvPr/>
          </p:nvSpPr>
          <p:spPr>
            <a:xfrm>
              <a:off x="8004359" y="7953827"/>
              <a:ext cx="902811" cy="369332"/>
            </a:xfrm>
            <a:prstGeom prst="rect">
              <a:avLst/>
            </a:prstGeom>
            <a:noFill/>
          </p:spPr>
          <p:txBody>
            <a:bodyPr wrap="none" rtlCol="0">
              <a:spAutoFit/>
            </a:bodyPr>
            <a:lstStyle/>
            <a:p>
              <a:r>
                <a:rPr lang="en-US" altLang="zh-CN" dirty="0">
                  <a:cs typeface="+mn-ea"/>
                  <a:sym typeface="+mn-lt"/>
                </a:rPr>
                <a:t>run.bat</a:t>
              </a:r>
              <a:endParaRPr lang="zh-CN" altLang="en-US" dirty="0">
                <a:cs typeface="+mn-ea"/>
                <a:sym typeface="+mn-lt"/>
              </a:endParaRPr>
            </a:p>
          </p:txBody>
        </p:sp>
      </p:grpSp>
    </p:spTree>
    <p:extLst>
      <p:ext uri="{BB962C8B-B14F-4D97-AF65-F5344CB8AC3E}">
        <p14:creationId xmlns:p14="http://schemas.microsoft.com/office/powerpoint/2010/main" val="181798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Scale>
                                      <p:cBhvr>
                                        <p:cTn id="7" dur="375" fill="hold">
                                          <p:stCondLst>
                                            <p:cond delay="0"/>
                                          </p:stCondLst>
                                        </p:cTn>
                                        <p:tgtEl>
                                          <p:spTgt spid="2"/>
                                        </p:tgtEl>
                                      </p:cBhvr>
                                      <p:from x="150000" y="150000"/>
                                      <p:to x="90000" y="90000"/>
                                    </p:animScale>
                                    <p:animScale>
                                      <p:cBhvr>
                                        <p:cTn id="8" dur="375" fill="hold">
                                          <p:stCondLst>
                                            <p:cond delay="375"/>
                                          </p:stCondLst>
                                        </p:cTn>
                                        <p:tgtEl>
                                          <p:spTgt spid="2"/>
                                        </p:tgtEl>
                                      </p:cBhvr>
                                      <p:from x="90000" y="90000"/>
                                      <p:to x="100000" y="100000"/>
                                    </p:animScale>
                                  </p:childTnLst>
                                </p:cTn>
                              </p:par>
                              <p:par>
                                <p:cTn id="9" presetID="42"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anim calcmode="lin" valueType="num">
                                      <p:cBhvr>
                                        <p:cTn id="12" dur="500" fill="hold"/>
                                        <p:tgtEl>
                                          <p:spTgt spid="4"/>
                                        </p:tgtEl>
                                        <p:attrNameLst>
                                          <p:attrName>ppt_x</p:attrName>
                                        </p:attrNameLst>
                                      </p:cBhvr>
                                      <p:tavLst>
                                        <p:tav tm="0">
                                          <p:val>
                                            <p:strVal val="#ppt_x"/>
                                          </p:val>
                                        </p:tav>
                                        <p:tav tm="100000">
                                          <p:val>
                                            <p:strVal val="#ppt_x"/>
                                          </p:val>
                                        </p:tav>
                                      </p:tavLst>
                                    </p:anim>
                                    <p:anim calcmode="lin" valueType="num">
                                      <p:cBhvr>
                                        <p:cTn id="13" dur="5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825"/>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2.5E-6 4.81481E-6 L -0.23203 0.00115 " pathEditMode="relative" rAng="0" ptsTypes="AA">
                                      <p:cBhvr>
                                        <p:cTn id="24" dur="2000" fill="hold"/>
                                        <p:tgtEl>
                                          <p:spTgt spid="4"/>
                                        </p:tgtEl>
                                        <p:attrNameLst>
                                          <p:attrName>ppt_x</p:attrName>
                                          <p:attrName>ppt_y</p:attrName>
                                        </p:attrNameLst>
                                      </p:cBhvr>
                                      <p:rCtr x="-11602" y="46"/>
                                    </p:animMotion>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0" presetClass="entr" presetSubtype="0" fill="hold" grpId="0" nodeType="withEffect">
                                  <p:stCondLst>
                                    <p:cond delay="160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17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P spid="6" grpId="0"/>
      <p:bldP spid="6" grpId="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xmlns="" id="{0A088454-2908-4F52-B3C5-DCE8943D662E}"/>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原理</a:t>
            </a:r>
          </a:p>
        </p:txBody>
      </p:sp>
      <p:pic>
        <p:nvPicPr>
          <p:cNvPr id="14" name="图片 13" descr="图片包含 屏幕截图&#10;&#10;已生成极高可信度的说明">
            <a:extLst>
              <a:ext uri="{FF2B5EF4-FFF2-40B4-BE49-F238E27FC236}">
                <a16:creationId xmlns:a16="http://schemas.microsoft.com/office/drawing/2014/main" xmlns="" id="{7CE54540-81A5-415A-8802-8E7F05CA0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838" y="1006998"/>
            <a:ext cx="6194673" cy="2927300"/>
          </a:xfrm>
          <a:prstGeom prst="rect">
            <a:avLst/>
          </a:prstGeom>
        </p:spPr>
      </p:pic>
      <p:pic>
        <p:nvPicPr>
          <p:cNvPr id="16" name="图片 15" descr="图片包含 屏幕截图&#10;&#10;已生成极高可信度的说明">
            <a:extLst>
              <a:ext uri="{FF2B5EF4-FFF2-40B4-BE49-F238E27FC236}">
                <a16:creationId xmlns:a16="http://schemas.microsoft.com/office/drawing/2014/main" xmlns="" id="{87DA3971-80C6-43A7-9FE4-D38CFA217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6205" y="3429000"/>
            <a:ext cx="6194673" cy="2927300"/>
          </a:xfrm>
          <a:prstGeom prst="rect">
            <a:avLst/>
          </a:prstGeom>
        </p:spPr>
      </p:pic>
      <p:sp>
        <p:nvSpPr>
          <p:cNvPr id="17" name="文本框 16">
            <a:extLst>
              <a:ext uri="{FF2B5EF4-FFF2-40B4-BE49-F238E27FC236}">
                <a16:creationId xmlns:a16="http://schemas.microsoft.com/office/drawing/2014/main" xmlns="" id="{E7057651-F14B-4B1B-BC26-E36388017341}"/>
              </a:ext>
            </a:extLst>
          </p:cNvPr>
          <p:cNvSpPr txBox="1"/>
          <p:nvPr/>
        </p:nvSpPr>
        <p:spPr>
          <a:xfrm>
            <a:off x="524838" y="4088765"/>
            <a:ext cx="1107996" cy="369332"/>
          </a:xfrm>
          <a:prstGeom prst="rect">
            <a:avLst/>
          </a:prstGeom>
          <a:noFill/>
        </p:spPr>
        <p:txBody>
          <a:bodyPr wrap="none" rtlCol="0">
            <a:spAutoFit/>
          </a:bodyPr>
          <a:lstStyle/>
          <a:p>
            <a:r>
              <a:rPr lang="zh-CN" altLang="en-US" dirty="0">
                <a:cs typeface="+mn-ea"/>
                <a:sym typeface="+mn-lt"/>
              </a:rPr>
              <a:t>分析完成</a:t>
            </a:r>
          </a:p>
        </p:txBody>
      </p:sp>
      <p:sp>
        <p:nvSpPr>
          <p:cNvPr id="18" name="文本框 17">
            <a:extLst>
              <a:ext uri="{FF2B5EF4-FFF2-40B4-BE49-F238E27FC236}">
                <a16:creationId xmlns:a16="http://schemas.microsoft.com/office/drawing/2014/main" xmlns="" id="{06FD0A7C-E538-438F-A4DF-A8CEEFE9CB04}"/>
              </a:ext>
            </a:extLst>
          </p:cNvPr>
          <p:cNvSpPr txBox="1"/>
          <p:nvPr/>
        </p:nvSpPr>
        <p:spPr>
          <a:xfrm>
            <a:off x="10519984" y="2967950"/>
            <a:ext cx="1107996" cy="369332"/>
          </a:xfrm>
          <a:prstGeom prst="rect">
            <a:avLst/>
          </a:prstGeom>
          <a:noFill/>
        </p:spPr>
        <p:txBody>
          <a:bodyPr wrap="none" rtlCol="0">
            <a:spAutoFit/>
          </a:bodyPr>
          <a:lstStyle/>
          <a:p>
            <a:r>
              <a:rPr lang="zh-CN" altLang="en-US" dirty="0">
                <a:cs typeface="+mn-ea"/>
                <a:sym typeface="+mn-lt"/>
              </a:rPr>
              <a:t>合成完成</a:t>
            </a:r>
          </a:p>
        </p:txBody>
      </p:sp>
    </p:spTree>
    <p:extLst>
      <p:ext uri="{BB962C8B-B14F-4D97-AF65-F5344CB8AC3E}">
        <p14:creationId xmlns:p14="http://schemas.microsoft.com/office/powerpoint/2010/main" val="222445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par>
                                <p:cTn id="9" presetID="10"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04B4A0A-EE15-40ED-8A23-7F2ACBF56DD1}"/>
              </a:ext>
            </a:extLst>
          </p:cNvPr>
          <p:cNvSpPr txBox="1"/>
          <p:nvPr/>
        </p:nvSpPr>
        <p:spPr>
          <a:xfrm>
            <a:off x="379372" y="206200"/>
            <a:ext cx="1415772" cy="461665"/>
          </a:xfrm>
          <a:prstGeom prst="rect">
            <a:avLst/>
          </a:prstGeom>
          <a:noFill/>
        </p:spPr>
        <p:txBody>
          <a:bodyPr wrap="none" rtlCol="0">
            <a:spAutoFit/>
          </a:bodyPr>
          <a:lstStyle/>
          <a:p>
            <a:r>
              <a:rPr lang="zh-CN" altLang="en-US" sz="2400" dirty="0">
                <a:cs typeface="+mn-ea"/>
                <a:sym typeface="+mn-lt"/>
              </a:rPr>
              <a:t>附加功能</a:t>
            </a:r>
          </a:p>
        </p:txBody>
      </p:sp>
      <p:pic>
        <p:nvPicPr>
          <p:cNvPr id="4" name="图形 3" descr="纸张">
            <a:extLst>
              <a:ext uri="{FF2B5EF4-FFF2-40B4-BE49-F238E27FC236}">
                <a16:creationId xmlns:a16="http://schemas.microsoft.com/office/drawing/2014/main" xmlns="" id="{0949030C-8FF2-4157-A01C-F6B35679B6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38239" y="2579746"/>
            <a:ext cx="1756171" cy="1756171"/>
          </a:xfrm>
          <a:prstGeom prst="rect">
            <a:avLst/>
          </a:prstGeom>
        </p:spPr>
      </p:pic>
      <p:pic>
        <p:nvPicPr>
          <p:cNvPr id="6" name="图形 5" descr="下载">
            <a:extLst>
              <a:ext uri="{FF2B5EF4-FFF2-40B4-BE49-F238E27FC236}">
                <a16:creationId xmlns:a16="http://schemas.microsoft.com/office/drawing/2014/main" xmlns="" id="{566DD2EE-D244-413E-BBC8-934F2DF898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rot="10800000">
            <a:off x="3871782" y="2579746"/>
            <a:ext cx="1756171" cy="1756171"/>
          </a:xfrm>
          <a:prstGeom prst="rect">
            <a:avLst/>
          </a:prstGeom>
        </p:spPr>
      </p:pic>
      <p:pic>
        <p:nvPicPr>
          <p:cNvPr id="8" name="图形 7" descr="公文包">
            <a:extLst>
              <a:ext uri="{FF2B5EF4-FFF2-40B4-BE49-F238E27FC236}">
                <a16:creationId xmlns:a16="http://schemas.microsoft.com/office/drawing/2014/main" xmlns="" id="{40DD583B-055B-447A-B6E5-A92C848B58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6605325" y="2579746"/>
            <a:ext cx="1756171" cy="1756171"/>
          </a:xfrm>
          <a:prstGeom prst="rect">
            <a:avLst/>
          </a:prstGeom>
        </p:spPr>
      </p:pic>
      <p:pic>
        <p:nvPicPr>
          <p:cNvPr id="10" name="图形 9" descr="从云中下载">
            <a:extLst>
              <a:ext uri="{FF2B5EF4-FFF2-40B4-BE49-F238E27FC236}">
                <a16:creationId xmlns:a16="http://schemas.microsoft.com/office/drawing/2014/main" xmlns="" id="{6F882EEF-1D95-4CD4-9B4E-3EE0465D3A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9338867" y="2579746"/>
            <a:ext cx="1756171" cy="1756171"/>
          </a:xfrm>
          <a:prstGeom prst="rect">
            <a:avLst/>
          </a:prstGeom>
        </p:spPr>
      </p:pic>
      <p:sp>
        <p:nvSpPr>
          <p:cNvPr id="11" name="文本框 10">
            <a:extLst>
              <a:ext uri="{FF2B5EF4-FFF2-40B4-BE49-F238E27FC236}">
                <a16:creationId xmlns:a16="http://schemas.microsoft.com/office/drawing/2014/main" xmlns="" id="{C59688A9-08A3-4C51-9AF4-159678C47F24}"/>
              </a:ext>
            </a:extLst>
          </p:cNvPr>
          <p:cNvSpPr txBox="1"/>
          <p:nvPr/>
        </p:nvSpPr>
        <p:spPr>
          <a:xfrm>
            <a:off x="1093917" y="4486275"/>
            <a:ext cx="1800493" cy="369332"/>
          </a:xfrm>
          <a:prstGeom prst="rect">
            <a:avLst/>
          </a:prstGeom>
          <a:noFill/>
        </p:spPr>
        <p:txBody>
          <a:bodyPr wrap="none" rtlCol="0">
            <a:spAutoFit/>
          </a:bodyPr>
          <a:lstStyle/>
          <a:p>
            <a:r>
              <a:rPr lang="zh-CN" altLang="en-US" dirty="0">
                <a:cs typeface="+mn-ea"/>
                <a:sym typeface="+mn-lt"/>
              </a:rPr>
              <a:t>后生成编程文件</a:t>
            </a:r>
          </a:p>
        </p:txBody>
      </p:sp>
      <p:sp>
        <p:nvSpPr>
          <p:cNvPr id="12" name="文本框 11">
            <a:extLst>
              <a:ext uri="{FF2B5EF4-FFF2-40B4-BE49-F238E27FC236}">
                <a16:creationId xmlns:a16="http://schemas.microsoft.com/office/drawing/2014/main" xmlns="" id="{A4D8E7CC-AA15-4FE2-BDFF-7A93A513559E}"/>
              </a:ext>
            </a:extLst>
          </p:cNvPr>
          <p:cNvSpPr txBox="1"/>
          <p:nvPr/>
        </p:nvSpPr>
        <p:spPr>
          <a:xfrm>
            <a:off x="4006715" y="4486275"/>
            <a:ext cx="1505540" cy="369332"/>
          </a:xfrm>
          <a:prstGeom prst="rect">
            <a:avLst/>
          </a:prstGeom>
          <a:noFill/>
        </p:spPr>
        <p:txBody>
          <a:bodyPr wrap="none" rtlCol="0">
            <a:spAutoFit/>
          </a:bodyPr>
          <a:lstStyle/>
          <a:p>
            <a:r>
              <a:rPr lang="zh-CN" altLang="en-US" dirty="0">
                <a:cs typeface="+mn-ea"/>
                <a:sym typeface="+mn-lt"/>
              </a:rPr>
              <a:t>上传至</a:t>
            </a:r>
            <a:r>
              <a:rPr lang="en-US" altLang="zh-CN" dirty="0">
                <a:cs typeface="+mn-ea"/>
                <a:sym typeface="+mn-lt"/>
              </a:rPr>
              <a:t>FPGA</a:t>
            </a:r>
            <a:endParaRPr lang="zh-CN" altLang="en-US" dirty="0">
              <a:cs typeface="+mn-ea"/>
              <a:sym typeface="+mn-lt"/>
            </a:endParaRPr>
          </a:p>
        </p:txBody>
      </p:sp>
      <p:sp>
        <p:nvSpPr>
          <p:cNvPr id="13" name="文本框 12">
            <a:extLst>
              <a:ext uri="{FF2B5EF4-FFF2-40B4-BE49-F238E27FC236}">
                <a16:creationId xmlns:a16="http://schemas.microsoft.com/office/drawing/2014/main" xmlns="" id="{E0DC0089-2192-4C75-B30A-525089B2924A}"/>
              </a:ext>
            </a:extLst>
          </p:cNvPr>
          <p:cNvSpPr txBox="1"/>
          <p:nvPr/>
        </p:nvSpPr>
        <p:spPr>
          <a:xfrm>
            <a:off x="6500608" y="4486275"/>
            <a:ext cx="1965603" cy="369332"/>
          </a:xfrm>
          <a:prstGeom prst="rect">
            <a:avLst/>
          </a:prstGeom>
          <a:noFill/>
        </p:spPr>
        <p:txBody>
          <a:bodyPr wrap="none" rtlCol="0">
            <a:spAutoFit/>
          </a:bodyPr>
          <a:lstStyle/>
          <a:p>
            <a:r>
              <a:rPr lang="zh-CN" altLang="en-US" dirty="0">
                <a:cs typeface="+mn-ea"/>
                <a:sym typeface="+mn-lt"/>
              </a:rPr>
              <a:t>生成结果</a:t>
            </a:r>
            <a:r>
              <a:rPr lang="en-US" altLang="zh-CN" dirty="0">
                <a:cs typeface="+mn-ea"/>
                <a:sym typeface="+mn-lt"/>
              </a:rPr>
              <a:t>ZIP</a:t>
            </a:r>
            <a:r>
              <a:rPr lang="zh-CN" altLang="en-US" dirty="0">
                <a:cs typeface="+mn-ea"/>
                <a:sym typeface="+mn-lt"/>
              </a:rPr>
              <a:t>文件</a:t>
            </a:r>
          </a:p>
        </p:txBody>
      </p:sp>
      <p:sp>
        <p:nvSpPr>
          <p:cNvPr id="14" name="文本框 13">
            <a:extLst>
              <a:ext uri="{FF2B5EF4-FFF2-40B4-BE49-F238E27FC236}">
                <a16:creationId xmlns:a16="http://schemas.microsoft.com/office/drawing/2014/main" xmlns="" id="{5BECEF9E-F107-4751-BE65-93DBE8C8CC95}"/>
              </a:ext>
            </a:extLst>
          </p:cNvPr>
          <p:cNvSpPr txBox="1"/>
          <p:nvPr/>
        </p:nvSpPr>
        <p:spPr>
          <a:xfrm>
            <a:off x="9432122" y="4486275"/>
            <a:ext cx="1569660" cy="369332"/>
          </a:xfrm>
          <a:prstGeom prst="rect">
            <a:avLst/>
          </a:prstGeom>
          <a:noFill/>
        </p:spPr>
        <p:txBody>
          <a:bodyPr wrap="none" rtlCol="0">
            <a:spAutoFit/>
          </a:bodyPr>
          <a:lstStyle/>
          <a:p>
            <a:r>
              <a:rPr lang="zh-CN" altLang="en-US" dirty="0">
                <a:cs typeface="+mn-ea"/>
                <a:sym typeface="+mn-lt"/>
              </a:rPr>
              <a:t>保存到网页端</a:t>
            </a:r>
          </a:p>
        </p:txBody>
      </p:sp>
    </p:spTree>
    <p:extLst>
      <p:ext uri="{BB962C8B-B14F-4D97-AF65-F5344CB8AC3E}">
        <p14:creationId xmlns:p14="http://schemas.microsoft.com/office/powerpoint/2010/main" val="230202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Scale>
                                      <p:cBhvr>
                                        <p:cTn id="7" dur="375" fill="hold">
                                          <p:stCondLst>
                                            <p:cond delay="0"/>
                                          </p:stCondLst>
                                        </p:cTn>
                                        <p:tgtEl>
                                          <p:spTgt spid="2"/>
                                        </p:tgtEl>
                                      </p:cBhvr>
                                      <p:from x="150000" y="150000"/>
                                      <p:to x="90000" y="90000"/>
                                    </p:animScale>
                                    <p:animScale>
                                      <p:cBhvr>
                                        <p:cTn id="8" dur="375" fill="hold">
                                          <p:stCondLst>
                                            <p:cond delay="375"/>
                                          </p:stCondLst>
                                        </p:cTn>
                                        <p:tgtEl>
                                          <p:spTgt spid="2"/>
                                        </p:tgtEl>
                                      </p:cBhvr>
                                      <p:from x="90000" y="90000"/>
                                      <p:to x="100000" y="100000"/>
                                    </p:animScale>
                                  </p:childTnLst>
                                </p:cTn>
                              </p:par>
                            </p:childTnLst>
                          </p:cTn>
                        </p:par>
                        <p:par>
                          <p:cTn id="9" fill="hold">
                            <p:stCondLst>
                              <p:cond delay="975"/>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1475"/>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975"/>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2475"/>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2975"/>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3475"/>
                            </p:stCondLst>
                            <p:childTnLst>
                              <p:par>
                                <p:cTn id="30" presetID="10"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3975"/>
                            </p:stCondLst>
                            <p:childTnLst>
                              <p:par>
                                <p:cTn id="34" presetID="10"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4475"/>
                            </p:stCondLst>
                            <p:childTnLst>
                              <p:par>
                                <p:cTn id="38" presetID="10"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屏幕截图&#10;&#10;已生成极高可信度的说明">
            <a:extLst>
              <a:ext uri="{FF2B5EF4-FFF2-40B4-BE49-F238E27FC236}">
                <a16:creationId xmlns:a16="http://schemas.microsoft.com/office/drawing/2014/main" xmlns="" id="{A21F00E7-789B-4274-AD3E-79AAB5C5AF17}"/>
              </a:ext>
            </a:extLst>
          </p:cNvPr>
          <p:cNvPicPr>
            <a:picLocks noChangeAspect="1"/>
          </p:cNvPicPr>
          <p:nvPr/>
        </p:nvPicPr>
        <p:blipFill rotWithShape="1">
          <a:blip r:embed="rId3">
            <a:extLst>
              <a:ext uri="{28A0092B-C50C-407E-A947-70E740481C1C}">
                <a14:useLocalDpi xmlns:a14="http://schemas.microsoft.com/office/drawing/2010/main" val="0"/>
              </a:ext>
            </a:extLst>
          </a:blip>
          <a:srcRect l="2685" r="2685"/>
          <a:stretch/>
        </p:blipFill>
        <p:spPr>
          <a:xfrm>
            <a:off x="0" y="0"/>
            <a:ext cx="12192000" cy="6858000"/>
          </a:xfrm>
          <a:prstGeom prst="rect">
            <a:avLst/>
          </a:prstGeom>
        </p:spPr>
      </p:pic>
      <p:sp>
        <p:nvSpPr>
          <p:cNvPr id="16" name="文本框 15">
            <a:extLst>
              <a:ext uri="{FF2B5EF4-FFF2-40B4-BE49-F238E27FC236}">
                <a16:creationId xmlns:a16="http://schemas.microsoft.com/office/drawing/2014/main" xmlns="" id="{06E358CA-491F-4962-9B1A-3B4840D80DF0}"/>
              </a:ext>
            </a:extLst>
          </p:cNvPr>
          <p:cNvSpPr txBox="1"/>
          <p:nvPr/>
        </p:nvSpPr>
        <p:spPr>
          <a:xfrm>
            <a:off x="10243956" y="4892775"/>
            <a:ext cx="755335" cy="992579"/>
          </a:xfrm>
          <a:prstGeom prst="rect">
            <a:avLst/>
          </a:prstGeom>
          <a:noFill/>
        </p:spPr>
        <p:txBody>
          <a:bodyPr wrap="none" rtlCol="0">
            <a:spAutoFit/>
          </a:bodyPr>
          <a:lstStyle/>
          <a:p>
            <a:r>
              <a:rPr lang="zh-CN" altLang="en-US" sz="1050" b="1" dirty="0"/>
              <a:t>管理</a:t>
            </a:r>
            <a:endParaRPr lang="en-US" altLang="zh-CN" sz="1050" b="1" dirty="0"/>
          </a:p>
          <a:p>
            <a:pPr>
              <a:lnSpc>
                <a:spcPct val="200000"/>
              </a:lnSpc>
            </a:pPr>
            <a:r>
              <a:rPr lang="zh-CN" altLang="en-US" sz="800" dirty="0"/>
              <a:t>  实验代码</a:t>
            </a:r>
            <a:endParaRPr lang="en-US" altLang="zh-CN" sz="800" dirty="0"/>
          </a:p>
          <a:p>
            <a:pPr>
              <a:lnSpc>
                <a:spcPct val="200000"/>
              </a:lnSpc>
            </a:pPr>
            <a:r>
              <a:rPr lang="zh-CN" altLang="en-US" sz="800" dirty="0"/>
              <a:t>  实验波形图</a:t>
            </a:r>
            <a:endParaRPr lang="en-US" altLang="zh-CN" sz="800" dirty="0"/>
          </a:p>
          <a:p>
            <a:pPr>
              <a:lnSpc>
                <a:spcPct val="200000"/>
              </a:lnSpc>
            </a:pPr>
            <a:r>
              <a:rPr lang="zh-CN" altLang="en-US" sz="800" dirty="0"/>
              <a:t>  实验时间</a:t>
            </a:r>
          </a:p>
        </p:txBody>
      </p:sp>
      <p:sp>
        <p:nvSpPr>
          <p:cNvPr id="14" name="矩形 13">
            <a:extLst>
              <a:ext uri="{FF2B5EF4-FFF2-40B4-BE49-F238E27FC236}">
                <a16:creationId xmlns:a16="http://schemas.microsoft.com/office/drawing/2014/main" xmlns="" id="{96EE511F-28FD-4E27-B8A0-0EDE119A6FE6}"/>
              </a:ext>
            </a:extLst>
          </p:cNvPr>
          <p:cNvSpPr/>
          <p:nvPr/>
        </p:nvSpPr>
        <p:spPr>
          <a:xfrm>
            <a:off x="0" y="0"/>
            <a:ext cx="12192000" cy="6858000"/>
          </a:xfrm>
          <a:prstGeom prst="rect">
            <a:avLst/>
          </a:prstGeom>
          <a:solidFill>
            <a:schemeClr val="tx1">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xmlns="" id="{D490D371-4FB1-4CB3-9171-7487589191E2}"/>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网页</a:t>
            </a:r>
          </a:p>
        </p:txBody>
      </p:sp>
      <p:sp>
        <p:nvSpPr>
          <p:cNvPr id="6" name="矩形: 圆角 5">
            <a:extLst>
              <a:ext uri="{FF2B5EF4-FFF2-40B4-BE49-F238E27FC236}">
                <a16:creationId xmlns:a16="http://schemas.microsoft.com/office/drawing/2014/main" xmlns="" id="{7B22D329-300F-471C-BBC3-33E6F6F86CC4}"/>
              </a:ext>
            </a:extLst>
          </p:cNvPr>
          <p:cNvSpPr/>
          <p:nvPr/>
        </p:nvSpPr>
        <p:spPr>
          <a:xfrm>
            <a:off x="704850" y="781050"/>
            <a:ext cx="1228725" cy="9334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图片包含 屏幕截图&#10;&#10;已生成极高可信度的说明">
            <a:extLst>
              <a:ext uri="{FF2B5EF4-FFF2-40B4-BE49-F238E27FC236}">
                <a16:creationId xmlns:a16="http://schemas.microsoft.com/office/drawing/2014/main" xmlns="" id="{4E80D200-90E0-4075-8C5A-851C436CF2B1}"/>
              </a:ext>
            </a:extLst>
          </p:cNvPr>
          <p:cNvPicPr>
            <a:picLocks noChangeAspect="1"/>
          </p:cNvPicPr>
          <p:nvPr/>
        </p:nvPicPr>
        <p:blipFill rotWithShape="1">
          <a:blip r:embed="rId3">
            <a:extLst>
              <a:ext uri="{28A0092B-C50C-407E-A947-70E740481C1C}">
                <a14:useLocalDpi xmlns:a14="http://schemas.microsoft.com/office/drawing/2010/main" val="0"/>
              </a:ext>
            </a:extLst>
          </a:blip>
          <a:srcRect l="8304" t="11528" r="82085" b="75572"/>
          <a:stretch/>
        </p:blipFill>
        <p:spPr>
          <a:xfrm>
            <a:off x="2447925" y="781050"/>
            <a:ext cx="2399632" cy="1714501"/>
          </a:xfrm>
          <a:prstGeom prst="roundRect">
            <a:avLst/>
          </a:prstGeom>
          <a:ln w="38100">
            <a:solidFill>
              <a:schemeClr val="tx1"/>
            </a:solidFill>
          </a:ln>
          <a:effectLst>
            <a:outerShdw blurRad="50800" dist="38100" dir="8100000" algn="tr" rotWithShape="0">
              <a:prstClr val="black">
                <a:alpha val="40000"/>
              </a:prstClr>
            </a:outerShdw>
          </a:effectLst>
        </p:spPr>
      </p:pic>
      <p:cxnSp>
        <p:nvCxnSpPr>
          <p:cNvPr id="9" name="直接连接符 8">
            <a:extLst>
              <a:ext uri="{FF2B5EF4-FFF2-40B4-BE49-F238E27FC236}">
                <a16:creationId xmlns:a16="http://schemas.microsoft.com/office/drawing/2014/main" xmlns="" id="{CE6BD6B1-8828-43FA-9FB9-A5D2F242C2BF}"/>
              </a:ext>
            </a:extLst>
          </p:cNvPr>
          <p:cNvCxnSpPr>
            <a:cxnSpLocks/>
          </p:cNvCxnSpPr>
          <p:nvPr/>
        </p:nvCxnSpPr>
        <p:spPr>
          <a:xfrm>
            <a:off x="1576387" y="781050"/>
            <a:ext cx="10810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F8C1F3C4-8779-4572-A66F-0ED402403E8F}"/>
              </a:ext>
            </a:extLst>
          </p:cNvPr>
          <p:cNvCxnSpPr>
            <a:cxnSpLocks/>
          </p:cNvCxnSpPr>
          <p:nvPr/>
        </p:nvCxnSpPr>
        <p:spPr>
          <a:xfrm>
            <a:off x="1393031" y="1714500"/>
            <a:ext cx="1178719" cy="7810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xmlns="" id="{2A85A68F-AC53-4140-8F8A-9C09B72CF9D8}"/>
              </a:ext>
            </a:extLst>
          </p:cNvPr>
          <p:cNvSpPr txBox="1"/>
          <p:nvPr/>
        </p:nvSpPr>
        <p:spPr>
          <a:xfrm>
            <a:off x="2571750" y="2663251"/>
            <a:ext cx="1826141" cy="584775"/>
          </a:xfrm>
          <a:prstGeom prst="rect">
            <a:avLst/>
          </a:prstGeom>
          <a:noFill/>
        </p:spPr>
        <p:txBody>
          <a:bodyPr wrap="none" rtlCol="0">
            <a:spAutoFit/>
          </a:bodyPr>
          <a:lstStyle/>
          <a:p>
            <a:r>
              <a:rPr lang="zh-CN" altLang="en-US" sz="3200" dirty="0">
                <a:solidFill>
                  <a:schemeClr val="bg1"/>
                </a:solidFill>
              </a:rPr>
              <a:t>实验模块</a:t>
            </a:r>
          </a:p>
        </p:txBody>
      </p:sp>
    </p:spTree>
    <p:extLst>
      <p:ext uri="{BB962C8B-B14F-4D97-AF65-F5344CB8AC3E}">
        <p14:creationId xmlns:p14="http://schemas.microsoft.com/office/powerpoint/2010/main" val="72984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Scale>
                                      <p:cBhvr>
                                        <p:cTn id="7" dur="375" fill="hold">
                                          <p:stCondLst>
                                            <p:cond delay="0"/>
                                          </p:stCondLst>
                                        </p:cTn>
                                        <p:tgtEl>
                                          <p:spTgt spid="3"/>
                                        </p:tgtEl>
                                      </p:cBhvr>
                                      <p:from x="150000" y="150000"/>
                                      <p:to x="90000" y="90000"/>
                                    </p:animScale>
                                    <p:animScale>
                                      <p:cBhvr>
                                        <p:cTn id="8" dur="375" fill="hold">
                                          <p:stCondLst>
                                            <p:cond delay="375"/>
                                          </p:stCondLst>
                                        </p:cTn>
                                        <p:tgtEl>
                                          <p:spTgt spid="3"/>
                                        </p:tgtEl>
                                      </p:cBhvr>
                                      <p:from x="90000" y="90000"/>
                                      <p:to x="100000" y="10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P spid="6"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
          <p:cNvSpPr txBox="1">
            <a:spLocks noChangeArrowheads="1"/>
          </p:cNvSpPr>
          <p:nvPr/>
        </p:nvSpPr>
        <p:spPr bwMode="auto">
          <a:xfrm>
            <a:off x="5542002" y="365334"/>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9F9F9"/>
              </a:buClr>
              <a:buSzPct val="65000"/>
              <a:buFont typeface="Wingdings 2" panose="05020102010507070707" pitchFamily="18" charset="2"/>
              <a:buChar char=""/>
              <a:defRPr sz="2800">
                <a:solidFill>
                  <a:schemeClr val="tx1"/>
                </a:solidFill>
                <a:latin typeface="Book Antiqua" panose="02040602050305030304" pitchFamily="18" charset="0"/>
                <a:ea typeface="宋体" panose="02010600030101010101" pitchFamily="2" charset="-122"/>
              </a:defRPr>
            </a:lvl1pPr>
            <a:lvl2pPr marL="742950" indent="-285750" eaLnBrk="0" hangingPunct="0">
              <a:spcBef>
                <a:spcPct val="20000"/>
              </a:spcBef>
              <a:buClr>
                <a:schemeClr val="tx1"/>
              </a:buClr>
              <a:buSzPct val="80000"/>
              <a:buFont typeface="Wingdings 2" panose="05020102010507070707" pitchFamily="18" charset="2"/>
              <a:buChar char=""/>
              <a:defRPr sz="2400">
                <a:solidFill>
                  <a:schemeClr val="tx1"/>
                </a:solidFill>
                <a:latin typeface="Book Antiqua" panose="02040602050305030304" pitchFamily="18" charset="0"/>
                <a:ea typeface="宋体" panose="02010600030101010101" pitchFamily="2" charset="-122"/>
              </a:defRPr>
            </a:lvl2pPr>
            <a:lvl3pPr marL="1143000" indent="-228600" eaLnBrk="0" hangingPunct="0">
              <a:spcBef>
                <a:spcPct val="20000"/>
              </a:spcBef>
              <a:buClr>
                <a:schemeClr val="tx1"/>
              </a:buClr>
              <a:buSzPct val="95000"/>
              <a:buFont typeface="Wingdings" panose="05000000000000000000" pitchFamily="2" charset="2"/>
              <a:buChar char=""/>
              <a:defRPr sz="2200">
                <a:solidFill>
                  <a:schemeClr val="tx1"/>
                </a:solidFill>
                <a:latin typeface="Book Antiqua" panose="02040602050305030304" pitchFamily="18" charset="0"/>
                <a:ea typeface="宋体" panose="02010600030101010101" pitchFamily="2" charset="-122"/>
              </a:defRPr>
            </a:lvl3pPr>
            <a:lvl4pPr marL="1600200" indent="-228600" eaLnBrk="0" hangingPunct="0">
              <a:spcBef>
                <a:spcPct val="20000"/>
              </a:spcBef>
              <a:buClr>
                <a:schemeClr val="tx1"/>
              </a:buClr>
              <a:buSzPct val="100000"/>
              <a:buFont typeface="Wingdings 3" panose="05040102010807070707" pitchFamily="18" charset="2"/>
              <a:buChar char=""/>
              <a:defRPr sz="2000">
                <a:solidFill>
                  <a:schemeClr val="tx1"/>
                </a:solidFill>
                <a:latin typeface="Book Antiqua" panose="02040602050305030304" pitchFamily="18" charset="0"/>
                <a:ea typeface="宋体" panose="02010600030101010101" pitchFamily="2" charset="-122"/>
              </a:defRPr>
            </a:lvl4pPr>
            <a:lvl5pPr marL="2057400" indent="-228600" eaLnBrk="0" hangingPunct="0">
              <a:spcBef>
                <a:spcPct val="20000"/>
              </a:spcBef>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3600" dirty="0">
                <a:solidFill>
                  <a:srgbClr val="545454"/>
                </a:solidFill>
                <a:latin typeface="+mn-lt"/>
                <a:ea typeface="+mn-ea"/>
                <a:cs typeface="+mn-ea"/>
                <a:sym typeface="+mn-lt"/>
              </a:rPr>
              <a:t>目录</a:t>
            </a:r>
          </a:p>
        </p:txBody>
      </p:sp>
      <p:cxnSp>
        <p:nvCxnSpPr>
          <p:cNvPr id="6" name="直接连接符 5"/>
          <p:cNvCxnSpPr/>
          <p:nvPr/>
        </p:nvCxnSpPr>
        <p:spPr>
          <a:xfrm>
            <a:off x="4196555" y="1113264"/>
            <a:ext cx="3798891" cy="0"/>
          </a:xfrm>
          <a:prstGeom prst="line">
            <a:avLst/>
          </a:prstGeom>
          <a:ln w="44450">
            <a:solidFill>
              <a:srgbClr val="24569D"/>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cxnSpLocks/>
          </p:cNvCxnSpPr>
          <p:nvPr/>
        </p:nvCxnSpPr>
        <p:spPr>
          <a:xfrm flipV="1">
            <a:off x="2555973" y="2518311"/>
            <a:ext cx="2252306" cy="2424201"/>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p:cNvCxnSpPr>
          <p:nvPr/>
        </p:nvCxnSpPr>
        <p:spPr>
          <a:xfrm>
            <a:off x="4808279" y="2465278"/>
            <a:ext cx="2193350" cy="2477234"/>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cxnSpLocks/>
          </p:cNvCxnSpPr>
          <p:nvPr/>
        </p:nvCxnSpPr>
        <p:spPr>
          <a:xfrm flipV="1">
            <a:off x="7001629" y="2414563"/>
            <a:ext cx="2434864" cy="2527949"/>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5" name="组合 34">
            <a:extLst>
              <a:ext uri="{FF2B5EF4-FFF2-40B4-BE49-F238E27FC236}">
                <a16:creationId xmlns:a16="http://schemas.microsoft.com/office/drawing/2014/main" xmlns="" id="{E909F2B2-8B45-42A4-A366-336C01E9063B}"/>
              </a:ext>
            </a:extLst>
          </p:cNvPr>
          <p:cNvGrpSpPr/>
          <p:nvPr/>
        </p:nvGrpSpPr>
        <p:grpSpPr>
          <a:xfrm>
            <a:off x="1491715" y="4219349"/>
            <a:ext cx="2031325" cy="2033601"/>
            <a:chOff x="1491715" y="4219349"/>
            <a:chExt cx="2031325" cy="2033601"/>
          </a:xfrm>
        </p:grpSpPr>
        <p:sp>
          <p:nvSpPr>
            <p:cNvPr id="19" name="PA_椭圆 18"/>
            <p:cNvSpPr/>
            <p:nvPr>
              <p:custDataLst>
                <p:tags r:id="rId7"/>
              </p:custDataLst>
            </p:nvPr>
          </p:nvSpPr>
          <p:spPr>
            <a:xfrm>
              <a:off x="1784215" y="4219349"/>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cs typeface="+mn-ea"/>
                  <a:sym typeface="+mn-lt"/>
                </a:rPr>
                <a:t>01</a:t>
              </a:r>
              <a:endParaRPr lang="zh-CN" altLang="en-US" sz="4800" dirty="0">
                <a:solidFill>
                  <a:schemeClr val="tx1">
                    <a:lumMod val="65000"/>
                    <a:lumOff val="35000"/>
                  </a:schemeClr>
                </a:solidFill>
                <a:cs typeface="+mn-ea"/>
                <a:sym typeface="+mn-lt"/>
              </a:endParaRPr>
            </a:p>
          </p:txBody>
        </p:sp>
        <p:sp>
          <p:nvSpPr>
            <p:cNvPr id="24" name="PA_文本框 23"/>
            <p:cNvSpPr txBox="1"/>
            <p:nvPr>
              <p:custDataLst>
                <p:tags r:id="rId8"/>
              </p:custDataLst>
            </p:nvPr>
          </p:nvSpPr>
          <p:spPr>
            <a:xfrm>
              <a:off x="1491715" y="5791285"/>
              <a:ext cx="2031325" cy="461665"/>
            </a:xfrm>
            <a:prstGeom prst="rect">
              <a:avLst/>
            </a:prstGeom>
            <a:noFill/>
          </p:spPr>
          <p:txBody>
            <a:bodyPr wrap="none" rtlCol="0">
              <a:spAutoFit/>
            </a:bodyPr>
            <a:lstStyle/>
            <a:p>
              <a:r>
                <a:rPr lang="zh-CN" altLang="en-US" sz="2400" b="1" dirty="0">
                  <a:solidFill>
                    <a:srgbClr val="24569D"/>
                  </a:solidFill>
                  <a:cs typeface="+mn-ea"/>
                  <a:sym typeface="+mn-lt"/>
                </a:rPr>
                <a:t>项目选题背景</a:t>
              </a:r>
            </a:p>
          </p:txBody>
        </p:sp>
      </p:grpSp>
      <p:grpSp>
        <p:nvGrpSpPr>
          <p:cNvPr id="36" name="组合 35">
            <a:extLst>
              <a:ext uri="{FF2B5EF4-FFF2-40B4-BE49-F238E27FC236}">
                <a16:creationId xmlns:a16="http://schemas.microsoft.com/office/drawing/2014/main" xmlns="" id="{5DEEB74E-C698-4216-BC0F-75267FA029A0}"/>
              </a:ext>
            </a:extLst>
          </p:cNvPr>
          <p:cNvGrpSpPr/>
          <p:nvPr/>
        </p:nvGrpSpPr>
        <p:grpSpPr>
          <a:xfrm>
            <a:off x="3769228" y="1691400"/>
            <a:ext cx="2031325" cy="2321800"/>
            <a:chOff x="3769228" y="1691400"/>
            <a:chExt cx="2031325" cy="2321800"/>
          </a:xfrm>
        </p:grpSpPr>
        <p:sp>
          <p:nvSpPr>
            <p:cNvPr id="16" name="PA_椭圆 15"/>
            <p:cNvSpPr/>
            <p:nvPr>
              <p:custDataLst>
                <p:tags r:id="rId5"/>
              </p:custDataLst>
            </p:nvPr>
          </p:nvSpPr>
          <p:spPr>
            <a:xfrm>
              <a:off x="4061728" y="1691400"/>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cs typeface="+mn-ea"/>
                  <a:sym typeface="+mn-lt"/>
                </a:rPr>
                <a:t>02</a:t>
              </a:r>
              <a:endParaRPr lang="zh-CN" altLang="en-US" sz="4800" dirty="0">
                <a:solidFill>
                  <a:schemeClr val="tx1">
                    <a:lumMod val="65000"/>
                    <a:lumOff val="35000"/>
                  </a:schemeClr>
                </a:solidFill>
                <a:cs typeface="+mn-ea"/>
                <a:sym typeface="+mn-lt"/>
              </a:endParaRPr>
            </a:p>
          </p:txBody>
        </p:sp>
        <p:sp>
          <p:nvSpPr>
            <p:cNvPr id="28" name="PA_文本框 27"/>
            <p:cNvSpPr txBox="1"/>
            <p:nvPr>
              <p:custDataLst>
                <p:tags r:id="rId6"/>
              </p:custDataLst>
            </p:nvPr>
          </p:nvSpPr>
          <p:spPr>
            <a:xfrm>
              <a:off x="3769228" y="3551535"/>
              <a:ext cx="2031325" cy="461665"/>
            </a:xfrm>
            <a:prstGeom prst="rect">
              <a:avLst/>
            </a:prstGeom>
            <a:noFill/>
          </p:spPr>
          <p:txBody>
            <a:bodyPr wrap="none" rtlCol="0">
              <a:spAutoFit/>
            </a:bodyPr>
            <a:lstStyle/>
            <a:p>
              <a:r>
                <a:rPr lang="zh-CN" altLang="en-US" sz="2400" b="1" dirty="0">
                  <a:solidFill>
                    <a:srgbClr val="24569D"/>
                  </a:solidFill>
                  <a:cs typeface="+mn-ea"/>
                  <a:sym typeface="+mn-lt"/>
                </a:rPr>
                <a:t>目前研究成果</a:t>
              </a:r>
            </a:p>
          </p:txBody>
        </p:sp>
      </p:grpSp>
      <p:grpSp>
        <p:nvGrpSpPr>
          <p:cNvPr id="38" name="组合 37">
            <a:extLst>
              <a:ext uri="{FF2B5EF4-FFF2-40B4-BE49-F238E27FC236}">
                <a16:creationId xmlns:a16="http://schemas.microsoft.com/office/drawing/2014/main" xmlns="" id="{50712250-40DE-4C10-983D-EB93C908E725}"/>
              </a:ext>
            </a:extLst>
          </p:cNvPr>
          <p:cNvGrpSpPr/>
          <p:nvPr/>
        </p:nvGrpSpPr>
        <p:grpSpPr>
          <a:xfrm>
            <a:off x="6139854" y="4219349"/>
            <a:ext cx="1723549" cy="2024461"/>
            <a:chOff x="6139854" y="4219349"/>
            <a:chExt cx="1723549" cy="2024461"/>
          </a:xfrm>
        </p:grpSpPr>
        <p:sp>
          <p:nvSpPr>
            <p:cNvPr id="30" name="PA_文本框 29"/>
            <p:cNvSpPr txBox="1"/>
            <p:nvPr>
              <p:custDataLst>
                <p:tags r:id="rId3"/>
              </p:custDataLst>
            </p:nvPr>
          </p:nvSpPr>
          <p:spPr>
            <a:xfrm>
              <a:off x="6139854" y="5782145"/>
              <a:ext cx="1723549" cy="461665"/>
            </a:xfrm>
            <a:prstGeom prst="rect">
              <a:avLst/>
            </a:prstGeom>
            <a:noFill/>
          </p:spPr>
          <p:txBody>
            <a:bodyPr wrap="none" rtlCol="0">
              <a:spAutoFit/>
            </a:bodyPr>
            <a:lstStyle/>
            <a:p>
              <a:r>
                <a:rPr lang="zh-CN" altLang="en-US" sz="2400" b="1" dirty="0">
                  <a:solidFill>
                    <a:srgbClr val="24569D"/>
                  </a:solidFill>
                  <a:cs typeface="+mn-ea"/>
                  <a:sym typeface="+mn-lt"/>
                </a:rPr>
                <a:t>竞争力分析</a:t>
              </a:r>
            </a:p>
          </p:txBody>
        </p:sp>
        <p:sp>
          <p:nvSpPr>
            <p:cNvPr id="23" name="PA_椭圆 18">
              <a:extLst>
                <a:ext uri="{FF2B5EF4-FFF2-40B4-BE49-F238E27FC236}">
                  <a16:creationId xmlns:a16="http://schemas.microsoft.com/office/drawing/2014/main" xmlns="" id="{626FB2F6-7CE7-4A08-8D95-B8D814078222}"/>
                </a:ext>
              </a:extLst>
            </p:cNvPr>
            <p:cNvSpPr/>
            <p:nvPr>
              <p:custDataLst>
                <p:tags r:id="rId4"/>
              </p:custDataLst>
            </p:nvPr>
          </p:nvSpPr>
          <p:spPr>
            <a:xfrm>
              <a:off x="6278466" y="4219349"/>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cs typeface="+mn-ea"/>
                  <a:sym typeface="+mn-lt"/>
                </a:rPr>
                <a:t>03</a:t>
              </a:r>
              <a:endParaRPr lang="zh-CN" altLang="en-US" sz="4800" dirty="0">
                <a:solidFill>
                  <a:schemeClr val="tx1">
                    <a:lumMod val="65000"/>
                    <a:lumOff val="35000"/>
                  </a:schemeClr>
                </a:solidFill>
                <a:cs typeface="+mn-ea"/>
                <a:sym typeface="+mn-lt"/>
              </a:endParaRPr>
            </a:p>
          </p:txBody>
        </p:sp>
      </p:grpSp>
      <p:grpSp>
        <p:nvGrpSpPr>
          <p:cNvPr id="39" name="组合 38">
            <a:extLst>
              <a:ext uri="{FF2B5EF4-FFF2-40B4-BE49-F238E27FC236}">
                <a16:creationId xmlns:a16="http://schemas.microsoft.com/office/drawing/2014/main" xmlns="" id="{235AD70C-D599-49B6-BED8-3F8832EE4768}"/>
              </a:ext>
            </a:extLst>
          </p:cNvPr>
          <p:cNvGrpSpPr/>
          <p:nvPr/>
        </p:nvGrpSpPr>
        <p:grpSpPr>
          <a:xfrm>
            <a:off x="8713330" y="1691400"/>
            <a:ext cx="1446326" cy="2243327"/>
            <a:chOff x="8713330" y="1691400"/>
            <a:chExt cx="1446326" cy="2243327"/>
          </a:xfrm>
        </p:grpSpPr>
        <p:sp>
          <p:nvSpPr>
            <p:cNvPr id="18" name="PA_椭圆 17"/>
            <p:cNvSpPr/>
            <p:nvPr>
              <p:custDataLst>
                <p:tags r:id="rId1"/>
              </p:custDataLst>
            </p:nvPr>
          </p:nvSpPr>
          <p:spPr>
            <a:xfrm>
              <a:off x="8713330" y="1691400"/>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cs typeface="+mn-ea"/>
                  <a:sym typeface="+mn-lt"/>
                </a:rPr>
                <a:t>04</a:t>
              </a:r>
              <a:endParaRPr lang="zh-CN" altLang="en-US" sz="4800" dirty="0">
                <a:solidFill>
                  <a:schemeClr val="tx1">
                    <a:lumMod val="65000"/>
                    <a:lumOff val="35000"/>
                  </a:schemeClr>
                </a:solidFill>
                <a:cs typeface="+mn-ea"/>
                <a:sym typeface="+mn-lt"/>
              </a:endParaRPr>
            </a:p>
          </p:txBody>
        </p:sp>
        <p:sp>
          <p:nvSpPr>
            <p:cNvPr id="26" name="PA_文本框 27">
              <a:extLst>
                <a:ext uri="{FF2B5EF4-FFF2-40B4-BE49-F238E27FC236}">
                  <a16:creationId xmlns:a16="http://schemas.microsoft.com/office/drawing/2014/main" xmlns="" id="{5AEFF7F2-45CC-4F2A-AABF-57E5EDB4F4D6}"/>
                </a:ext>
              </a:extLst>
            </p:cNvPr>
            <p:cNvSpPr txBox="1"/>
            <p:nvPr>
              <p:custDataLst>
                <p:tags r:id="rId2"/>
              </p:custDataLst>
            </p:nvPr>
          </p:nvSpPr>
          <p:spPr>
            <a:xfrm>
              <a:off x="8728607" y="3473062"/>
              <a:ext cx="1415772" cy="461665"/>
            </a:xfrm>
            <a:prstGeom prst="rect">
              <a:avLst/>
            </a:prstGeom>
            <a:noFill/>
          </p:spPr>
          <p:txBody>
            <a:bodyPr wrap="none" rtlCol="0">
              <a:spAutoFit/>
            </a:bodyPr>
            <a:lstStyle/>
            <a:p>
              <a:r>
                <a:rPr lang="zh-CN" altLang="en-US" sz="2400" b="1" dirty="0">
                  <a:solidFill>
                    <a:srgbClr val="24569D"/>
                  </a:solidFill>
                  <a:cs typeface="+mn-ea"/>
                  <a:sym typeface="+mn-lt"/>
                </a:rPr>
                <a:t>项目未来</a:t>
              </a:r>
            </a:p>
          </p:txBody>
        </p:sp>
      </p:grpSp>
    </p:spTree>
    <p:extLst>
      <p:ext uri="{BB962C8B-B14F-4D97-AF65-F5344CB8AC3E}">
        <p14:creationId xmlns:p14="http://schemas.microsoft.com/office/powerpoint/2010/main" val="171658567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53" presetClass="entr" presetSubtype="16"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 calcmode="lin" valueType="num">
                                      <p:cBhvr>
                                        <p:cTn id="10" dur="500" fill="hold"/>
                                        <p:tgtEl>
                                          <p:spTgt spid="35"/>
                                        </p:tgtEl>
                                        <p:attrNameLst>
                                          <p:attrName>ppt_w</p:attrName>
                                        </p:attrNameLst>
                                      </p:cBhvr>
                                      <p:tavLst>
                                        <p:tav tm="0">
                                          <p:val>
                                            <p:fltVal val="0"/>
                                          </p:val>
                                        </p:tav>
                                        <p:tav tm="100000">
                                          <p:val>
                                            <p:strVal val="#ppt_w"/>
                                          </p:val>
                                        </p:tav>
                                      </p:tavLst>
                                    </p:anim>
                                    <p:anim calcmode="lin" valueType="num">
                                      <p:cBhvr>
                                        <p:cTn id="11" dur="500" fill="hold"/>
                                        <p:tgtEl>
                                          <p:spTgt spid="35"/>
                                        </p:tgtEl>
                                        <p:attrNameLst>
                                          <p:attrName>ppt_h</p:attrName>
                                        </p:attrNameLst>
                                      </p:cBhvr>
                                      <p:tavLst>
                                        <p:tav tm="0">
                                          <p:val>
                                            <p:fltVal val="0"/>
                                          </p:val>
                                        </p:tav>
                                        <p:tav tm="100000">
                                          <p:val>
                                            <p:strVal val="#ppt_h"/>
                                          </p:val>
                                        </p:tav>
                                      </p:tavLst>
                                    </p:anim>
                                    <p:animEffect transition="in" filter="fade">
                                      <p:cBhvr>
                                        <p:cTn id="12" dur="500"/>
                                        <p:tgtEl>
                                          <p:spTgt spid="35"/>
                                        </p:tgtEl>
                                      </p:cBhvr>
                                    </p:animEffect>
                                  </p:childTnLst>
                                </p:cTn>
                              </p:par>
                              <p:par>
                                <p:cTn id="13" presetID="22" presetClass="entr" presetSubtype="4"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par>
                                <p:cTn id="16" presetID="53" presetClass="entr" presetSubtype="16" fill="hold" nodeType="withEffect">
                                  <p:stCondLst>
                                    <p:cond delay="400"/>
                                  </p:stCondLst>
                                  <p:childTnLst>
                                    <p:set>
                                      <p:cBhvr>
                                        <p:cTn id="17" dur="1" fill="hold">
                                          <p:stCondLst>
                                            <p:cond delay="0"/>
                                          </p:stCondLst>
                                        </p:cTn>
                                        <p:tgtEl>
                                          <p:spTgt spid="36"/>
                                        </p:tgtEl>
                                        <p:attrNameLst>
                                          <p:attrName>style.visibility</p:attrName>
                                        </p:attrNameLst>
                                      </p:cBhvr>
                                      <p:to>
                                        <p:strVal val="visible"/>
                                      </p:to>
                                    </p:set>
                                    <p:anim calcmode="lin" valueType="num">
                                      <p:cBhvr>
                                        <p:cTn id="18" dur="500" fill="hold"/>
                                        <p:tgtEl>
                                          <p:spTgt spid="36"/>
                                        </p:tgtEl>
                                        <p:attrNameLst>
                                          <p:attrName>ppt_w</p:attrName>
                                        </p:attrNameLst>
                                      </p:cBhvr>
                                      <p:tavLst>
                                        <p:tav tm="0">
                                          <p:val>
                                            <p:fltVal val="0"/>
                                          </p:val>
                                        </p:tav>
                                        <p:tav tm="100000">
                                          <p:val>
                                            <p:strVal val="#ppt_w"/>
                                          </p:val>
                                        </p:tav>
                                      </p:tavLst>
                                    </p:anim>
                                    <p:anim calcmode="lin" valueType="num">
                                      <p:cBhvr>
                                        <p:cTn id="19" dur="500" fill="hold"/>
                                        <p:tgtEl>
                                          <p:spTgt spid="36"/>
                                        </p:tgtEl>
                                        <p:attrNameLst>
                                          <p:attrName>ppt_h</p:attrName>
                                        </p:attrNameLst>
                                      </p:cBhvr>
                                      <p:tavLst>
                                        <p:tav tm="0">
                                          <p:val>
                                            <p:fltVal val="0"/>
                                          </p:val>
                                        </p:tav>
                                        <p:tav tm="100000">
                                          <p:val>
                                            <p:strVal val="#ppt_h"/>
                                          </p:val>
                                        </p:tav>
                                      </p:tavLst>
                                    </p:anim>
                                    <p:animEffect transition="in" filter="fade">
                                      <p:cBhvr>
                                        <p:cTn id="20" dur="500"/>
                                        <p:tgtEl>
                                          <p:spTgt spid="36"/>
                                        </p:tgtEl>
                                      </p:cBhvr>
                                    </p:animEffect>
                                  </p:childTnLst>
                                </p:cTn>
                              </p:par>
                              <p:par>
                                <p:cTn id="21" presetID="22" presetClass="entr" presetSubtype="1" fill="hold" nodeType="withEffect">
                                  <p:stCondLst>
                                    <p:cond delay="60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53" presetClass="entr" presetSubtype="16" fill="hold" nodeType="withEffect">
                                  <p:stCondLst>
                                    <p:cond delay="80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animEffect transition="in" filter="fade">
                                      <p:cBhvr>
                                        <p:cTn id="28" dur="500"/>
                                        <p:tgtEl>
                                          <p:spTgt spid="38"/>
                                        </p:tgtEl>
                                      </p:cBhvr>
                                    </p:animEffect>
                                  </p:childTnLst>
                                </p:cTn>
                              </p:par>
                              <p:par>
                                <p:cTn id="29" presetID="22" presetClass="entr" presetSubtype="4" fill="hold" nodeType="withEffect">
                                  <p:stCondLst>
                                    <p:cond delay="100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par>
                                <p:cTn id="32" presetID="53" presetClass="entr" presetSubtype="16" fill="hold" nodeType="withEffect">
                                  <p:stCondLst>
                                    <p:cond delay="1200"/>
                                  </p:stCondLst>
                                  <p:childTnLst>
                                    <p:set>
                                      <p:cBhvr>
                                        <p:cTn id="33" dur="1" fill="hold">
                                          <p:stCondLst>
                                            <p:cond delay="0"/>
                                          </p:stCondLst>
                                        </p:cTn>
                                        <p:tgtEl>
                                          <p:spTgt spid="39"/>
                                        </p:tgtEl>
                                        <p:attrNameLst>
                                          <p:attrName>style.visibility</p:attrName>
                                        </p:attrNameLst>
                                      </p:cBhvr>
                                      <p:to>
                                        <p:strVal val="visible"/>
                                      </p:to>
                                    </p:set>
                                    <p:anim calcmode="lin" valueType="num">
                                      <p:cBhvr>
                                        <p:cTn id="34" dur="500" fill="hold"/>
                                        <p:tgtEl>
                                          <p:spTgt spid="39"/>
                                        </p:tgtEl>
                                        <p:attrNameLst>
                                          <p:attrName>ppt_w</p:attrName>
                                        </p:attrNameLst>
                                      </p:cBhvr>
                                      <p:tavLst>
                                        <p:tav tm="0">
                                          <p:val>
                                            <p:fltVal val="0"/>
                                          </p:val>
                                        </p:tav>
                                        <p:tav tm="100000">
                                          <p:val>
                                            <p:strVal val="#ppt_w"/>
                                          </p:val>
                                        </p:tav>
                                      </p:tavLst>
                                    </p:anim>
                                    <p:anim calcmode="lin" valueType="num">
                                      <p:cBhvr>
                                        <p:cTn id="35" dur="500" fill="hold"/>
                                        <p:tgtEl>
                                          <p:spTgt spid="39"/>
                                        </p:tgtEl>
                                        <p:attrNameLst>
                                          <p:attrName>ppt_h</p:attrName>
                                        </p:attrNameLst>
                                      </p:cBhvr>
                                      <p:tavLst>
                                        <p:tav tm="0">
                                          <p:val>
                                            <p:fltVal val="0"/>
                                          </p:val>
                                        </p:tav>
                                        <p:tav tm="100000">
                                          <p:val>
                                            <p:strVal val="#ppt_h"/>
                                          </p:val>
                                        </p:tav>
                                      </p:tavLst>
                                    </p:anim>
                                    <p:animEffect transition="in" filter="fade">
                                      <p:cBhvr>
                                        <p:cTn id="3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屏幕截图&#10;&#10;已生成极高可信度的说明">
            <a:extLst>
              <a:ext uri="{FF2B5EF4-FFF2-40B4-BE49-F238E27FC236}">
                <a16:creationId xmlns:a16="http://schemas.microsoft.com/office/drawing/2014/main" xmlns="" id="{A21F00E7-789B-4274-AD3E-79AAB5C5AF17}"/>
              </a:ext>
            </a:extLst>
          </p:cNvPr>
          <p:cNvPicPr>
            <a:picLocks noChangeAspect="1"/>
          </p:cNvPicPr>
          <p:nvPr/>
        </p:nvPicPr>
        <p:blipFill rotWithShape="1">
          <a:blip r:embed="rId3">
            <a:extLst>
              <a:ext uri="{28A0092B-C50C-407E-A947-70E740481C1C}">
                <a14:useLocalDpi xmlns:a14="http://schemas.microsoft.com/office/drawing/2010/main" val="0"/>
              </a:ext>
            </a:extLst>
          </a:blip>
          <a:srcRect l="2685" r="2685"/>
          <a:stretch/>
        </p:blipFill>
        <p:spPr>
          <a:xfrm>
            <a:off x="0" y="0"/>
            <a:ext cx="12192000" cy="6858000"/>
          </a:xfrm>
          <a:prstGeom prst="rect">
            <a:avLst/>
          </a:prstGeom>
        </p:spPr>
      </p:pic>
      <p:sp>
        <p:nvSpPr>
          <p:cNvPr id="3" name="文本框 2">
            <a:extLst>
              <a:ext uri="{FF2B5EF4-FFF2-40B4-BE49-F238E27FC236}">
                <a16:creationId xmlns:a16="http://schemas.microsoft.com/office/drawing/2014/main" xmlns="" id="{D490D371-4FB1-4CB3-9171-7487589191E2}"/>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网页</a:t>
            </a:r>
          </a:p>
        </p:txBody>
      </p:sp>
      <p:pic>
        <p:nvPicPr>
          <p:cNvPr id="10" name="图片 9">
            <a:extLst>
              <a:ext uri="{FF2B5EF4-FFF2-40B4-BE49-F238E27FC236}">
                <a16:creationId xmlns:a16="http://schemas.microsoft.com/office/drawing/2014/main" xmlns="" id="{1983FF34-94B5-439C-8B70-261E47C68D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252" y="1330195"/>
            <a:ext cx="406173" cy="542511"/>
          </a:xfrm>
          <a:prstGeom prst="rect">
            <a:avLst/>
          </a:prstGeom>
        </p:spPr>
      </p:pic>
      <p:sp>
        <p:nvSpPr>
          <p:cNvPr id="12" name="文本框 11">
            <a:extLst>
              <a:ext uri="{FF2B5EF4-FFF2-40B4-BE49-F238E27FC236}">
                <a16:creationId xmlns:a16="http://schemas.microsoft.com/office/drawing/2014/main" xmlns="" id="{CDF01082-56F4-4FA4-AE13-1F9835B768F6}"/>
              </a:ext>
            </a:extLst>
          </p:cNvPr>
          <p:cNvSpPr txBox="1"/>
          <p:nvPr/>
        </p:nvSpPr>
        <p:spPr>
          <a:xfrm>
            <a:off x="10243956" y="4892775"/>
            <a:ext cx="755335" cy="992579"/>
          </a:xfrm>
          <a:prstGeom prst="rect">
            <a:avLst/>
          </a:prstGeom>
          <a:noFill/>
        </p:spPr>
        <p:txBody>
          <a:bodyPr wrap="none" rtlCol="0">
            <a:spAutoFit/>
          </a:bodyPr>
          <a:lstStyle/>
          <a:p>
            <a:r>
              <a:rPr lang="zh-CN" altLang="en-US" sz="1050" b="1" dirty="0"/>
              <a:t>管理</a:t>
            </a:r>
            <a:endParaRPr lang="en-US" altLang="zh-CN" sz="1050" b="1" dirty="0"/>
          </a:p>
          <a:p>
            <a:pPr>
              <a:lnSpc>
                <a:spcPct val="200000"/>
              </a:lnSpc>
            </a:pPr>
            <a:r>
              <a:rPr lang="zh-CN" altLang="en-US" sz="800" dirty="0"/>
              <a:t>  实验代码</a:t>
            </a:r>
            <a:endParaRPr lang="en-US" altLang="zh-CN" sz="800" dirty="0"/>
          </a:p>
          <a:p>
            <a:pPr>
              <a:lnSpc>
                <a:spcPct val="200000"/>
              </a:lnSpc>
            </a:pPr>
            <a:r>
              <a:rPr lang="zh-CN" altLang="en-US" sz="800" dirty="0"/>
              <a:t>  实验波形图</a:t>
            </a:r>
            <a:endParaRPr lang="en-US" altLang="zh-CN" sz="800" dirty="0"/>
          </a:p>
          <a:p>
            <a:pPr>
              <a:lnSpc>
                <a:spcPct val="200000"/>
              </a:lnSpc>
            </a:pPr>
            <a:r>
              <a:rPr lang="zh-CN" altLang="en-US" sz="800" dirty="0"/>
              <a:t>  实验时间</a:t>
            </a:r>
          </a:p>
        </p:txBody>
      </p:sp>
    </p:spTree>
    <p:extLst>
      <p:ext uri="{BB962C8B-B14F-4D97-AF65-F5344CB8AC3E}">
        <p14:creationId xmlns:p14="http://schemas.microsoft.com/office/powerpoint/2010/main" val="9670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Scale>
                                      <p:cBhvr>
                                        <p:cTn id="7" dur="375" fill="hold">
                                          <p:stCondLst>
                                            <p:cond delay="0"/>
                                          </p:stCondLst>
                                        </p:cTn>
                                        <p:tgtEl>
                                          <p:spTgt spid="3"/>
                                        </p:tgtEl>
                                      </p:cBhvr>
                                      <p:from x="150000" y="150000"/>
                                      <p:to x="90000" y="90000"/>
                                    </p:animScale>
                                    <p:animScale>
                                      <p:cBhvr>
                                        <p:cTn id="8" dur="375" fill="hold">
                                          <p:stCondLst>
                                            <p:cond delay="375"/>
                                          </p:stCondLst>
                                        </p:cTn>
                                        <p:tgtEl>
                                          <p:spTgt spid="3"/>
                                        </p:tgtEl>
                                      </p:cBhvr>
                                      <p:from x="90000" y="90000"/>
                                      <p:to x="100000" y="10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D490D371-4FB1-4CB3-9171-7487589191E2}"/>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网页</a:t>
            </a:r>
          </a:p>
        </p:txBody>
      </p:sp>
      <p:pic>
        <p:nvPicPr>
          <p:cNvPr id="4" name="图片 3" descr="图片包含 屏幕截图&#10;&#10;已生成极高可信度的说明">
            <a:extLst>
              <a:ext uri="{FF2B5EF4-FFF2-40B4-BE49-F238E27FC236}">
                <a16:creationId xmlns:a16="http://schemas.microsoft.com/office/drawing/2014/main" xmlns="" id="{0E17F11E-009C-4C89-8C3B-B75C472EB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Tree>
    <p:extLst>
      <p:ext uri="{BB962C8B-B14F-4D97-AF65-F5344CB8AC3E}">
        <p14:creationId xmlns:p14="http://schemas.microsoft.com/office/powerpoint/2010/main" val="157458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Scale>
                                      <p:cBhvr>
                                        <p:cTn id="7" dur="375" fill="hold">
                                          <p:stCondLst>
                                            <p:cond delay="0"/>
                                          </p:stCondLst>
                                        </p:cTn>
                                        <p:tgtEl>
                                          <p:spTgt spid="3"/>
                                        </p:tgtEl>
                                      </p:cBhvr>
                                      <p:from x="150000" y="150000"/>
                                      <p:to x="90000" y="90000"/>
                                    </p:animScale>
                                    <p:animScale>
                                      <p:cBhvr>
                                        <p:cTn id="8" dur="375" fill="hold">
                                          <p:stCondLst>
                                            <p:cond delay="375"/>
                                          </p:stCondLst>
                                        </p:cTn>
                                        <p:tgtEl>
                                          <p:spTgt spid="3"/>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屏幕截图&#10;&#10;已生成极高可信度的说明">
            <a:extLst>
              <a:ext uri="{FF2B5EF4-FFF2-40B4-BE49-F238E27FC236}">
                <a16:creationId xmlns:a16="http://schemas.microsoft.com/office/drawing/2014/main" xmlns="" id="{A21F00E7-789B-4274-AD3E-79AAB5C5AF17}"/>
              </a:ext>
            </a:extLst>
          </p:cNvPr>
          <p:cNvPicPr>
            <a:picLocks noChangeAspect="1"/>
          </p:cNvPicPr>
          <p:nvPr/>
        </p:nvPicPr>
        <p:blipFill rotWithShape="1">
          <a:blip r:embed="rId3">
            <a:extLst>
              <a:ext uri="{28A0092B-C50C-407E-A947-70E740481C1C}">
                <a14:useLocalDpi xmlns:a14="http://schemas.microsoft.com/office/drawing/2010/main" val="0"/>
              </a:ext>
            </a:extLst>
          </a:blip>
          <a:srcRect l="2685" r="2685"/>
          <a:stretch/>
        </p:blipFill>
        <p:spPr>
          <a:xfrm>
            <a:off x="0" y="0"/>
            <a:ext cx="12192000" cy="6858000"/>
          </a:xfrm>
          <a:prstGeom prst="rect">
            <a:avLst/>
          </a:prstGeom>
        </p:spPr>
      </p:pic>
      <p:sp>
        <p:nvSpPr>
          <p:cNvPr id="15" name="文本框 14">
            <a:extLst>
              <a:ext uri="{FF2B5EF4-FFF2-40B4-BE49-F238E27FC236}">
                <a16:creationId xmlns:a16="http://schemas.microsoft.com/office/drawing/2014/main" xmlns="" id="{7E584BD9-9828-49B7-A4EF-970252C11FF0}"/>
              </a:ext>
            </a:extLst>
          </p:cNvPr>
          <p:cNvSpPr txBox="1"/>
          <p:nvPr/>
        </p:nvSpPr>
        <p:spPr>
          <a:xfrm>
            <a:off x="10243956" y="4892775"/>
            <a:ext cx="755335" cy="992579"/>
          </a:xfrm>
          <a:prstGeom prst="rect">
            <a:avLst/>
          </a:prstGeom>
          <a:noFill/>
        </p:spPr>
        <p:txBody>
          <a:bodyPr wrap="none" rtlCol="0">
            <a:spAutoFit/>
          </a:bodyPr>
          <a:lstStyle/>
          <a:p>
            <a:r>
              <a:rPr lang="zh-CN" altLang="en-US" sz="1050" b="1" dirty="0"/>
              <a:t>管理</a:t>
            </a:r>
            <a:endParaRPr lang="en-US" altLang="zh-CN" sz="1050" b="1" dirty="0"/>
          </a:p>
          <a:p>
            <a:pPr>
              <a:lnSpc>
                <a:spcPct val="200000"/>
              </a:lnSpc>
            </a:pPr>
            <a:r>
              <a:rPr lang="zh-CN" altLang="en-US" sz="800" dirty="0"/>
              <a:t>  实验代码</a:t>
            </a:r>
            <a:endParaRPr lang="en-US" altLang="zh-CN" sz="800" dirty="0"/>
          </a:p>
          <a:p>
            <a:pPr>
              <a:lnSpc>
                <a:spcPct val="200000"/>
              </a:lnSpc>
            </a:pPr>
            <a:r>
              <a:rPr lang="zh-CN" altLang="en-US" sz="800" dirty="0"/>
              <a:t>  实验波形图</a:t>
            </a:r>
            <a:endParaRPr lang="en-US" altLang="zh-CN" sz="800" dirty="0"/>
          </a:p>
          <a:p>
            <a:pPr>
              <a:lnSpc>
                <a:spcPct val="200000"/>
              </a:lnSpc>
            </a:pPr>
            <a:r>
              <a:rPr lang="zh-CN" altLang="en-US" sz="800" dirty="0"/>
              <a:t>  实验时间</a:t>
            </a:r>
          </a:p>
        </p:txBody>
      </p:sp>
      <p:sp>
        <p:nvSpPr>
          <p:cNvPr id="14" name="矩形 13">
            <a:extLst>
              <a:ext uri="{FF2B5EF4-FFF2-40B4-BE49-F238E27FC236}">
                <a16:creationId xmlns:a16="http://schemas.microsoft.com/office/drawing/2014/main" xmlns="" id="{96EE511F-28FD-4E27-B8A0-0EDE119A6FE6}"/>
              </a:ext>
            </a:extLst>
          </p:cNvPr>
          <p:cNvSpPr/>
          <p:nvPr/>
        </p:nvSpPr>
        <p:spPr>
          <a:xfrm>
            <a:off x="0" y="0"/>
            <a:ext cx="12192000" cy="6858000"/>
          </a:xfrm>
          <a:prstGeom prst="rect">
            <a:avLst/>
          </a:prstGeom>
          <a:solidFill>
            <a:schemeClr val="tx1">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xmlns="" id="{D490D371-4FB1-4CB3-9171-7487589191E2}"/>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网页</a:t>
            </a:r>
          </a:p>
        </p:txBody>
      </p:sp>
      <p:sp>
        <p:nvSpPr>
          <p:cNvPr id="6" name="矩形: 圆角 5">
            <a:extLst>
              <a:ext uri="{FF2B5EF4-FFF2-40B4-BE49-F238E27FC236}">
                <a16:creationId xmlns:a16="http://schemas.microsoft.com/office/drawing/2014/main" xmlns="" id="{7B22D329-300F-471C-BBC3-33E6F6F86CC4}"/>
              </a:ext>
            </a:extLst>
          </p:cNvPr>
          <p:cNvSpPr/>
          <p:nvPr/>
        </p:nvSpPr>
        <p:spPr>
          <a:xfrm>
            <a:off x="753665" y="1673282"/>
            <a:ext cx="1537979" cy="373409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图片包含 屏幕截图&#10;&#10;已生成极高可信度的说明">
            <a:extLst>
              <a:ext uri="{FF2B5EF4-FFF2-40B4-BE49-F238E27FC236}">
                <a16:creationId xmlns:a16="http://schemas.microsoft.com/office/drawing/2014/main" xmlns="" id="{4E80D200-90E0-4075-8C5A-851C436CF2B1}"/>
              </a:ext>
            </a:extLst>
          </p:cNvPr>
          <p:cNvPicPr>
            <a:picLocks noChangeAspect="1"/>
          </p:cNvPicPr>
          <p:nvPr/>
        </p:nvPicPr>
        <p:blipFill rotWithShape="1">
          <a:blip r:embed="rId3">
            <a:extLst>
              <a:ext uri="{28A0092B-C50C-407E-A947-70E740481C1C}">
                <a14:useLocalDpi xmlns:a14="http://schemas.microsoft.com/office/drawing/2010/main" val="0"/>
              </a:ext>
            </a:extLst>
          </a:blip>
          <a:srcRect l="8304" t="24738" r="79707" b="21387"/>
          <a:stretch/>
        </p:blipFill>
        <p:spPr>
          <a:xfrm>
            <a:off x="2863805" y="206200"/>
            <a:ext cx="2665692" cy="6376664"/>
          </a:xfrm>
          <a:prstGeom prst="roundRect">
            <a:avLst/>
          </a:prstGeom>
          <a:ln w="38100">
            <a:solidFill>
              <a:schemeClr val="tx1"/>
            </a:solidFill>
          </a:ln>
          <a:effectLst>
            <a:outerShdw blurRad="50800" dist="38100" dir="8100000" algn="tr" rotWithShape="0">
              <a:prstClr val="black">
                <a:alpha val="40000"/>
              </a:prstClr>
            </a:outerShdw>
          </a:effectLst>
        </p:spPr>
      </p:pic>
      <p:cxnSp>
        <p:nvCxnSpPr>
          <p:cNvPr id="9" name="直接连接符 8">
            <a:extLst>
              <a:ext uri="{FF2B5EF4-FFF2-40B4-BE49-F238E27FC236}">
                <a16:creationId xmlns:a16="http://schemas.microsoft.com/office/drawing/2014/main" xmlns="" id="{CE6BD6B1-8828-43FA-9FB9-A5D2F242C2BF}"/>
              </a:ext>
            </a:extLst>
          </p:cNvPr>
          <p:cNvCxnSpPr>
            <a:cxnSpLocks/>
          </p:cNvCxnSpPr>
          <p:nvPr/>
        </p:nvCxnSpPr>
        <p:spPr>
          <a:xfrm flipV="1">
            <a:off x="1636889" y="293511"/>
            <a:ext cx="1408420" cy="13797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F8C1F3C4-8779-4572-A66F-0ED402403E8F}"/>
              </a:ext>
            </a:extLst>
          </p:cNvPr>
          <p:cNvCxnSpPr>
            <a:cxnSpLocks/>
            <a:stCxn id="6" idx="2"/>
          </p:cNvCxnSpPr>
          <p:nvPr/>
        </p:nvCxnSpPr>
        <p:spPr>
          <a:xfrm>
            <a:off x="1522655" y="5407378"/>
            <a:ext cx="1522654" cy="1175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xmlns="" id="{2A85A68F-AC53-4140-8F8A-9C09B72CF9D8}"/>
              </a:ext>
            </a:extLst>
          </p:cNvPr>
          <p:cNvSpPr txBox="1"/>
          <p:nvPr/>
        </p:nvSpPr>
        <p:spPr>
          <a:xfrm>
            <a:off x="6121537" y="3136612"/>
            <a:ext cx="1826141" cy="584775"/>
          </a:xfrm>
          <a:prstGeom prst="rect">
            <a:avLst/>
          </a:prstGeom>
          <a:noFill/>
        </p:spPr>
        <p:txBody>
          <a:bodyPr wrap="none" rtlCol="0">
            <a:spAutoFit/>
          </a:bodyPr>
          <a:lstStyle/>
          <a:p>
            <a:r>
              <a:rPr lang="zh-CN" altLang="en-US" sz="3200" dirty="0">
                <a:solidFill>
                  <a:schemeClr val="bg1"/>
                </a:solidFill>
              </a:rPr>
              <a:t>实验材料</a:t>
            </a:r>
          </a:p>
        </p:txBody>
      </p:sp>
    </p:spTree>
    <p:extLst>
      <p:ext uri="{BB962C8B-B14F-4D97-AF65-F5344CB8AC3E}">
        <p14:creationId xmlns:p14="http://schemas.microsoft.com/office/powerpoint/2010/main" val="99309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Scale>
                                      <p:cBhvr>
                                        <p:cTn id="7" dur="375" fill="hold">
                                          <p:stCondLst>
                                            <p:cond delay="0"/>
                                          </p:stCondLst>
                                        </p:cTn>
                                        <p:tgtEl>
                                          <p:spTgt spid="3"/>
                                        </p:tgtEl>
                                      </p:cBhvr>
                                      <p:from x="150000" y="150000"/>
                                      <p:to x="90000" y="90000"/>
                                    </p:animScale>
                                    <p:animScale>
                                      <p:cBhvr>
                                        <p:cTn id="8" dur="375" fill="hold">
                                          <p:stCondLst>
                                            <p:cond delay="375"/>
                                          </p:stCondLst>
                                        </p:cTn>
                                        <p:tgtEl>
                                          <p:spTgt spid="3"/>
                                        </p:tgtEl>
                                      </p:cBhvr>
                                      <p:from x="90000" y="90000"/>
                                      <p:to x="100000" y="10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P spid="6" grpId="0" animBg="1"/>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屏幕截图&#10;&#10;已生成极高可信度的说明">
            <a:extLst>
              <a:ext uri="{FF2B5EF4-FFF2-40B4-BE49-F238E27FC236}">
                <a16:creationId xmlns:a16="http://schemas.microsoft.com/office/drawing/2014/main" xmlns="" id="{A21F00E7-789B-4274-AD3E-79AAB5C5AF17}"/>
              </a:ext>
            </a:extLst>
          </p:cNvPr>
          <p:cNvPicPr>
            <a:picLocks noChangeAspect="1"/>
          </p:cNvPicPr>
          <p:nvPr/>
        </p:nvPicPr>
        <p:blipFill rotWithShape="1">
          <a:blip r:embed="rId3">
            <a:extLst>
              <a:ext uri="{28A0092B-C50C-407E-A947-70E740481C1C}">
                <a14:useLocalDpi xmlns:a14="http://schemas.microsoft.com/office/drawing/2010/main" val="0"/>
              </a:ext>
            </a:extLst>
          </a:blip>
          <a:srcRect l="2685" r="2685"/>
          <a:stretch/>
        </p:blipFill>
        <p:spPr>
          <a:xfrm>
            <a:off x="0" y="0"/>
            <a:ext cx="12192000" cy="6858000"/>
          </a:xfrm>
          <a:prstGeom prst="rect">
            <a:avLst/>
          </a:prstGeom>
        </p:spPr>
      </p:pic>
      <p:sp>
        <p:nvSpPr>
          <p:cNvPr id="15" name="文本框 14">
            <a:extLst>
              <a:ext uri="{FF2B5EF4-FFF2-40B4-BE49-F238E27FC236}">
                <a16:creationId xmlns:a16="http://schemas.microsoft.com/office/drawing/2014/main" xmlns="" id="{7E584BD9-9828-49B7-A4EF-970252C11FF0}"/>
              </a:ext>
            </a:extLst>
          </p:cNvPr>
          <p:cNvSpPr txBox="1"/>
          <p:nvPr/>
        </p:nvSpPr>
        <p:spPr>
          <a:xfrm>
            <a:off x="10243956" y="4892775"/>
            <a:ext cx="755335" cy="992579"/>
          </a:xfrm>
          <a:prstGeom prst="rect">
            <a:avLst/>
          </a:prstGeom>
          <a:noFill/>
        </p:spPr>
        <p:txBody>
          <a:bodyPr wrap="none" rtlCol="0">
            <a:spAutoFit/>
          </a:bodyPr>
          <a:lstStyle/>
          <a:p>
            <a:r>
              <a:rPr lang="zh-CN" altLang="en-US" sz="1050" b="1" dirty="0"/>
              <a:t>管理</a:t>
            </a:r>
            <a:endParaRPr lang="en-US" altLang="zh-CN" sz="1050" b="1" dirty="0"/>
          </a:p>
          <a:p>
            <a:pPr>
              <a:lnSpc>
                <a:spcPct val="200000"/>
              </a:lnSpc>
            </a:pPr>
            <a:r>
              <a:rPr lang="zh-CN" altLang="en-US" sz="800" dirty="0"/>
              <a:t>  实验代码</a:t>
            </a:r>
            <a:endParaRPr lang="en-US" altLang="zh-CN" sz="800" dirty="0"/>
          </a:p>
          <a:p>
            <a:pPr>
              <a:lnSpc>
                <a:spcPct val="200000"/>
              </a:lnSpc>
            </a:pPr>
            <a:r>
              <a:rPr lang="zh-CN" altLang="en-US" sz="800" dirty="0"/>
              <a:t>  实验波形图</a:t>
            </a:r>
            <a:endParaRPr lang="en-US" altLang="zh-CN" sz="800" dirty="0"/>
          </a:p>
          <a:p>
            <a:pPr>
              <a:lnSpc>
                <a:spcPct val="200000"/>
              </a:lnSpc>
            </a:pPr>
            <a:r>
              <a:rPr lang="zh-CN" altLang="en-US" sz="800" dirty="0"/>
              <a:t>  实验时间</a:t>
            </a:r>
          </a:p>
        </p:txBody>
      </p:sp>
      <p:sp>
        <p:nvSpPr>
          <p:cNvPr id="14" name="矩形 13">
            <a:extLst>
              <a:ext uri="{FF2B5EF4-FFF2-40B4-BE49-F238E27FC236}">
                <a16:creationId xmlns:a16="http://schemas.microsoft.com/office/drawing/2014/main" xmlns="" id="{96EE511F-28FD-4E27-B8A0-0EDE119A6FE6}"/>
              </a:ext>
            </a:extLst>
          </p:cNvPr>
          <p:cNvSpPr/>
          <p:nvPr/>
        </p:nvSpPr>
        <p:spPr>
          <a:xfrm>
            <a:off x="0" y="0"/>
            <a:ext cx="12192000" cy="6858000"/>
          </a:xfrm>
          <a:prstGeom prst="rect">
            <a:avLst/>
          </a:prstGeom>
          <a:solidFill>
            <a:schemeClr val="tx1">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xmlns="" id="{D490D371-4FB1-4CB3-9171-7487589191E2}"/>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网页</a:t>
            </a:r>
          </a:p>
        </p:txBody>
      </p:sp>
      <p:sp>
        <p:nvSpPr>
          <p:cNvPr id="6" name="矩形: 圆角 5">
            <a:extLst>
              <a:ext uri="{FF2B5EF4-FFF2-40B4-BE49-F238E27FC236}">
                <a16:creationId xmlns:a16="http://schemas.microsoft.com/office/drawing/2014/main" xmlns="" id="{7B22D329-300F-471C-BBC3-33E6F6F86CC4}"/>
              </a:ext>
            </a:extLst>
          </p:cNvPr>
          <p:cNvSpPr/>
          <p:nvPr/>
        </p:nvSpPr>
        <p:spPr>
          <a:xfrm>
            <a:off x="10059710" y="4687746"/>
            <a:ext cx="1098285" cy="131951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xmlns="" id="{CE6BD6B1-8828-43FA-9FB9-A5D2F242C2BF}"/>
              </a:ext>
            </a:extLst>
          </p:cNvPr>
          <p:cNvCxnSpPr>
            <a:cxnSpLocks/>
            <a:endCxn id="6" idx="0"/>
          </p:cNvCxnSpPr>
          <p:nvPr/>
        </p:nvCxnSpPr>
        <p:spPr>
          <a:xfrm>
            <a:off x="9572263" y="3550668"/>
            <a:ext cx="1036590" cy="11370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F8C1F3C4-8779-4572-A66F-0ED402403E8F}"/>
              </a:ext>
            </a:extLst>
          </p:cNvPr>
          <p:cNvCxnSpPr>
            <a:cxnSpLocks/>
            <a:stCxn id="6" idx="2"/>
            <a:endCxn id="2" idx="2"/>
          </p:cNvCxnSpPr>
          <p:nvPr/>
        </p:nvCxnSpPr>
        <p:spPr>
          <a:xfrm flipH="1" flipV="1">
            <a:off x="8773965" y="5885354"/>
            <a:ext cx="1834888" cy="121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xmlns="" id="{2A85A68F-AC53-4140-8F8A-9C09B72CF9D8}"/>
              </a:ext>
            </a:extLst>
          </p:cNvPr>
          <p:cNvSpPr txBox="1"/>
          <p:nvPr/>
        </p:nvSpPr>
        <p:spPr>
          <a:xfrm>
            <a:off x="5662078" y="5300579"/>
            <a:ext cx="1826141" cy="584775"/>
          </a:xfrm>
          <a:prstGeom prst="rect">
            <a:avLst/>
          </a:prstGeom>
          <a:noFill/>
        </p:spPr>
        <p:txBody>
          <a:bodyPr wrap="none" rtlCol="0">
            <a:spAutoFit/>
          </a:bodyPr>
          <a:lstStyle/>
          <a:p>
            <a:r>
              <a:rPr lang="zh-CN" altLang="en-US" sz="3200" dirty="0">
                <a:solidFill>
                  <a:schemeClr val="bg1"/>
                </a:solidFill>
              </a:rPr>
              <a:t>实验管理</a:t>
            </a:r>
          </a:p>
        </p:txBody>
      </p:sp>
      <p:pic>
        <p:nvPicPr>
          <p:cNvPr id="2" name="图片 1">
            <a:extLst>
              <a:ext uri="{FF2B5EF4-FFF2-40B4-BE49-F238E27FC236}">
                <a16:creationId xmlns:a16="http://schemas.microsoft.com/office/drawing/2014/main" xmlns="" id="{495425E6-35AF-4F61-9B9A-B4E354973596}"/>
              </a:ext>
            </a:extLst>
          </p:cNvPr>
          <p:cNvPicPr>
            <a:picLocks noChangeAspect="1"/>
          </p:cNvPicPr>
          <p:nvPr/>
        </p:nvPicPr>
        <p:blipFill rotWithShape="1">
          <a:blip r:embed="rId4"/>
          <a:srcRect l="82864" t="69417" r="8117" b="12692"/>
          <a:stretch/>
        </p:blipFill>
        <p:spPr>
          <a:xfrm>
            <a:off x="7727759" y="3550667"/>
            <a:ext cx="2092411" cy="2334687"/>
          </a:xfrm>
          <a:prstGeom prst="roundRect">
            <a:avLst/>
          </a:prstGeom>
          <a:ln w="38100">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0817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Scale>
                                      <p:cBhvr>
                                        <p:cTn id="7" dur="375" fill="hold">
                                          <p:stCondLst>
                                            <p:cond delay="0"/>
                                          </p:stCondLst>
                                        </p:cTn>
                                        <p:tgtEl>
                                          <p:spTgt spid="3"/>
                                        </p:tgtEl>
                                      </p:cBhvr>
                                      <p:from x="150000" y="150000"/>
                                      <p:to x="90000" y="90000"/>
                                    </p:animScale>
                                    <p:animScale>
                                      <p:cBhvr>
                                        <p:cTn id="8" dur="375" fill="hold">
                                          <p:stCondLst>
                                            <p:cond delay="375"/>
                                          </p:stCondLst>
                                        </p:cTn>
                                        <p:tgtEl>
                                          <p:spTgt spid="3"/>
                                        </p:tgtEl>
                                      </p:cBhvr>
                                      <p:from x="90000" y="90000"/>
                                      <p:to x="100000" y="100000"/>
                                    </p:animScale>
                                  </p:childTnLst>
                                </p:cTn>
                              </p:par>
                              <p:par>
                                <p:cTn id="9" presetID="10"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P spid="6" grpId="0" animBg="1"/>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3798277" cy="6858000"/>
          </a:xfrm>
          <a:prstGeom prst="rect">
            <a:avLst/>
          </a:prstGeom>
          <a:solidFill>
            <a:srgbClr val="24569D"/>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 name="PA_组合 1">
            <a:extLst>
              <a:ext uri="{FF2B5EF4-FFF2-40B4-BE49-F238E27FC236}">
                <a16:creationId xmlns:a16="http://schemas.microsoft.com/office/drawing/2014/main" xmlns="" id="{8383E909-38DA-4A17-A60D-46C1652A4D42}"/>
              </a:ext>
            </a:extLst>
          </p:cNvPr>
          <p:cNvGrpSpPr/>
          <p:nvPr>
            <p:custDataLst>
              <p:tags r:id="rId2"/>
            </p:custDataLst>
          </p:nvPr>
        </p:nvGrpSpPr>
        <p:grpSpPr>
          <a:xfrm>
            <a:off x="975946" y="2505808"/>
            <a:ext cx="1846385" cy="1846385"/>
            <a:chOff x="975946" y="2505808"/>
            <a:chExt cx="1846385" cy="1846385"/>
          </a:xfrm>
        </p:grpSpPr>
        <p:sp>
          <p:nvSpPr>
            <p:cNvPr id="5" name="椭圆 4"/>
            <p:cNvSpPr/>
            <p:nvPr/>
          </p:nvSpPr>
          <p:spPr>
            <a:xfrm>
              <a:off x="975946" y="2505808"/>
              <a:ext cx="1846385" cy="184638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文本框 8"/>
            <p:cNvSpPr txBox="1"/>
            <p:nvPr/>
          </p:nvSpPr>
          <p:spPr>
            <a:xfrm>
              <a:off x="1447733" y="3044280"/>
              <a:ext cx="813043" cy="769441"/>
            </a:xfrm>
            <a:prstGeom prst="rect">
              <a:avLst/>
            </a:prstGeom>
            <a:noFill/>
          </p:spPr>
          <p:txBody>
            <a:bodyPr wrap="none" rtlCol="0">
              <a:spAutoFit/>
            </a:bodyPr>
            <a:lstStyle/>
            <a:p>
              <a:r>
                <a:rPr lang="en-US" altLang="zh-CN" sz="4400" dirty="0">
                  <a:cs typeface="+mn-ea"/>
                  <a:sym typeface="+mn-lt"/>
                </a:rPr>
                <a:t>03</a:t>
              </a:r>
              <a:endParaRPr lang="zh-CN" altLang="en-US" sz="4400" dirty="0">
                <a:cs typeface="+mn-ea"/>
                <a:sym typeface="+mn-lt"/>
              </a:endParaRPr>
            </a:p>
          </p:txBody>
        </p:sp>
      </p:grpSp>
      <p:sp>
        <p:nvSpPr>
          <p:cNvPr id="11" name="PA_文本框 10"/>
          <p:cNvSpPr txBox="1"/>
          <p:nvPr>
            <p:custDataLst>
              <p:tags r:id="rId3"/>
            </p:custDataLst>
          </p:nvPr>
        </p:nvSpPr>
        <p:spPr>
          <a:xfrm>
            <a:off x="6510434" y="3105835"/>
            <a:ext cx="2749471" cy="707886"/>
          </a:xfrm>
          <a:prstGeom prst="rect">
            <a:avLst/>
          </a:prstGeom>
          <a:noFill/>
        </p:spPr>
        <p:txBody>
          <a:bodyPr wrap="none" rtlCol="0">
            <a:spAutoFit/>
          </a:bodyPr>
          <a:lstStyle/>
          <a:p>
            <a:r>
              <a:rPr lang="zh-CN" altLang="en-US" sz="4000" b="1" dirty="0">
                <a:cs typeface="+mn-ea"/>
                <a:sym typeface="+mn-lt"/>
              </a:rPr>
              <a:t>竞争力分析</a:t>
            </a:r>
          </a:p>
        </p:txBody>
      </p:sp>
    </p:spTree>
    <p:extLst>
      <p:ext uri="{BB962C8B-B14F-4D97-AF65-F5344CB8AC3E}">
        <p14:creationId xmlns:p14="http://schemas.microsoft.com/office/powerpoint/2010/main" val="3384332828"/>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333" fill="hold">
                                          <p:stCondLst>
                                            <p:cond delay="0"/>
                                          </p:stCondLst>
                                        </p:cTn>
                                        <p:tgtEl>
                                          <p:spTgt spid="2"/>
                                        </p:tgtEl>
                                      </p:cBhvr>
                                      <p:from x="0" y="0"/>
                                      <p:to x="120000" y="120000"/>
                                    </p:animScale>
                                    <p:animScale>
                                      <p:cBhvr>
                                        <p:cTn id="8" dur="167" fill="hold">
                                          <p:stCondLst>
                                            <p:cond delay="333"/>
                                          </p:stCondLst>
                                        </p:cTn>
                                        <p:tgtEl>
                                          <p:spTgt spid="2"/>
                                        </p:tgtEl>
                                      </p:cBhvr>
                                      <p:from x="120000" y="120000"/>
                                      <p:to x="100000" y="100000"/>
                                    </p:animScale>
                                  </p:childTnLst>
                                </p:cTn>
                              </p:par>
                              <p:par>
                                <p:cTn id="9" presetID="0" presetClass="entr" presetSubtype="0" fill="hold" grpId="0" nodeType="withEffect">
                                  <p:stCondLst>
                                    <p:cond delay="500"/>
                                  </p:stCondLst>
                                  <p:iterate type="lt">
                                    <p:tmPct val="10000"/>
                                  </p:iterate>
                                  <p:childTnLst>
                                    <p:set>
                                      <p:cBhvr>
                                        <p:cTn id="10" dur="1" fill="hold">
                                          <p:stCondLst>
                                            <p:cond delay="0"/>
                                          </p:stCondLst>
                                        </p:cTn>
                                        <p:tgtEl>
                                          <p:spTgt spid="11"/>
                                        </p:tgtEl>
                                        <p:attrNameLst>
                                          <p:attrName>style.visibility</p:attrName>
                                        </p:attrNameLst>
                                      </p:cBhvr>
                                      <p:to>
                                        <p:strVal val="visible"/>
                                      </p:to>
                                    </p:set>
                                    <p:animScale>
                                      <p:cBhvr>
                                        <p:cTn id="11" dur="375" fill="hold">
                                          <p:stCondLst>
                                            <p:cond delay="0"/>
                                          </p:stCondLst>
                                        </p:cTn>
                                        <p:tgtEl>
                                          <p:spTgt spid="11"/>
                                        </p:tgtEl>
                                      </p:cBhvr>
                                      <p:from x="150000" y="150000"/>
                                      <p:to x="90000" y="90000"/>
                                    </p:animScale>
                                    <p:animScale>
                                      <p:cBhvr>
                                        <p:cTn id="12" dur="375" fill="hold">
                                          <p:stCondLst>
                                            <p:cond delay="375"/>
                                          </p:stCondLst>
                                        </p:cTn>
                                        <p:tgtEl>
                                          <p:spTgt spid="11"/>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701648" y="1799332"/>
            <a:ext cx="3675731" cy="1077218"/>
          </a:xfrm>
          <a:prstGeom prst="rect">
            <a:avLst/>
          </a:prstGeom>
          <a:noFill/>
        </p:spPr>
        <p:txBody>
          <a:bodyPr wrap="square" rtlCol="0">
            <a:spAutoFit/>
          </a:bodyPr>
          <a:lstStyle/>
          <a:p>
            <a:r>
              <a:rPr lang="zh-CN" altLang="en-US" sz="3200" b="1" dirty="0">
                <a:solidFill>
                  <a:srgbClr val="24569D"/>
                </a:solidFill>
                <a:cs typeface="+mn-ea"/>
                <a:sym typeface="+mn-lt"/>
              </a:rPr>
              <a:t>北京航空航天大学 </a:t>
            </a:r>
            <a:endParaRPr lang="en-US" altLang="zh-CN" sz="3200" b="1" dirty="0">
              <a:solidFill>
                <a:srgbClr val="24569D"/>
              </a:solidFill>
              <a:cs typeface="+mn-ea"/>
              <a:sym typeface="+mn-lt"/>
            </a:endParaRPr>
          </a:p>
          <a:p>
            <a:r>
              <a:rPr lang="zh-CN" altLang="en-US" sz="3200" b="1" dirty="0">
                <a:solidFill>
                  <a:srgbClr val="24569D"/>
                </a:solidFill>
                <a:cs typeface="+mn-ea"/>
                <a:sym typeface="+mn-lt"/>
              </a:rPr>
              <a:t>远程桌面实验平台</a:t>
            </a:r>
          </a:p>
        </p:txBody>
      </p:sp>
      <p:sp>
        <p:nvSpPr>
          <p:cNvPr id="54" name="文本框 53"/>
          <p:cNvSpPr txBox="1"/>
          <p:nvPr/>
        </p:nvSpPr>
        <p:spPr>
          <a:xfrm>
            <a:off x="379372" y="206200"/>
            <a:ext cx="1723549" cy="461665"/>
          </a:xfrm>
          <a:prstGeom prst="rect">
            <a:avLst/>
          </a:prstGeom>
          <a:noFill/>
        </p:spPr>
        <p:txBody>
          <a:bodyPr wrap="none" rtlCol="0">
            <a:spAutoFit/>
          </a:bodyPr>
          <a:lstStyle/>
          <a:p>
            <a:r>
              <a:rPr lang="zh-CN" altLang="en-US" sz="2400" dirty="0">
                <a:cs typeface="+mn-ea"/>
                <a:sym typeface="+mn-lt"/>
              </a:rPr>
              <a:t>竞争力分析</a:t>
            </a:r>
          </a:p>
        </p:txBody>
      </p:sp>
      <p:sp>
        <p:nvSpPr>
          <p:cNvPr id="28" name="文本框 27"/>
          <p:cNvSpPr txBox="1"/>
          <p:nvPr/>
        </p:nvSpPr>
        <p:spPr>
          <a:xfrm>
            <a:off x="1704287" y="3269550"/>
            <a:ext cx="4022877" cy="1200329"/>
          </a:xfrm>
          <a:prstGeom prst="rect">
            <a:avLst/>
          </a:prstGeom>
          <a:noFill/>
        </p:spPr>
        <p:txBody>
          <a:bodyPr wrap="square" rtlCol="0">
            <a:spAutoFit/>
          </a:bodyPr>
          <a:lstStyle/>
          <a:p>
            <a:r>
              <a:rPr lang="zh-CN" altLang="en-US" sz="2400" dirty="0">
                <a:cs typeface="+mn-ea"/>
                <a:sym typeface="+mn-lt"/>
              </a:rPr>
              <a:t>存在网络延迟、对网络环境要求苛刻</a:t>
            </a:r>
            <a:endParaRPr lang="en-US" altLang="zh-CN" sz="2400" dirty="0">
              <a:cs typeface="+mn-ea"/>
              <a:sym typeface="+mn-lt"/>
            </a:endParaRPr>
          </a:p>
          <a:p>
            <a:endParaRPr lang="en-US" altLang="zh-CN" sz="2400" dirty="0">
              <a:cs typeface="+mn-ea"/>
              <a:sym typeface="+mn-lt"/>
            </a:endParaRPr>
          </a:p>
        </p:txBody>
      </p:sp>
      <p:sp>
        <p:nvSpPr>
          <p:cNvPr id="6" name="文本框 5"/>
          <p:cNvSpPr txBox="1"/>
          <p:nvPr/>
        </p:nvSpPr>
        <p:spPr>
          <a:xfrm>
            <a:off x="7263255" y="3269550"/>
            <a:ext cx="3834906" cy="3046988"/>
          </a:xfrm>
          <a:prstGeom prst="rect">
            <a:avLst/>
          </a:prstGeom>
          <a:noFill/>
        </p:spPr>
        <p:txBody>
          <a:bodyPr wrap="square" rtlCol="0">
            <a:spAutoFit/>
          </a:bodyPr>
          <a:lstStyle/>
          <a:p>
            <a:r>
              <a:rPr lang="zh-CN" altLang="en-US" sz="2400" dirty="0">
                <a:cs typeface="+mn-ea"/>
                <a:sym typeface="+mn-lt"/>
              </a:rPr>
              <a:t>网络延迟低，仅取决于用户端网络状况</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实验平台可在任何支持</a:t>
            </a:r>
            <a:r>
              <a:rPr lang="en-US" altLang="zh-CN" sz="2400" dirty="0">
                <a:cs typeface="+mn-ea"/>
                <a:sym typeface="+mn-lt"/>
              </a:rPr>
              <a:t>web</a:t>
            </a:r>
            <a:r>
              <a:rPr lang="zh-CN" altLang="en-US" sz="2400" dirty="0">
                <a:cs typeface="+mn-ea"/>
                <a:sym typeface="+mn-lt"/>
              </a:rPr>
              <a:t>的电脑上访问，对网络环境要求较低</a:t>
            </a:r>
            <a:endParaRPr lang="en-US" altLang="zh-CN" sz="2400" dirty="0">
              <a:cs typeface="+mn-ea"/>
              <a:sym typeface="+mn-lt"/>
            </a:endParaRPr>
          </a:p>
          <a:p>
            <a:endParaRPr lang="en-US" altLang="zh-CN" sz="2400" dirty="0">
              <a:cs typeface="+mn-ea"/>
              <a:sym typeface="+mn-lt"/>
            </a:endParaRPr>
          </a:p>
          <a:p>
            <a:endParaRPr lang="zh-CN" altLang="en-US" sz="2400" dirty="0">
              <a:cs typeface="+mn-ea"/>
              <a:sym typeface="+mn-lt"/>
            </a:endParaRPr>
          </a:p>
        </p:txBody>
      </p:sp>
      <p:grpSp>
        <p:nvGrpSpPr>
          <p:cNvPr id="4" name="组合 3">
            <a:extLst>
              <a:ext uri="{FF2B5EF4-FFF2-40B4-BE49-F238E27FC236}">
                <a16:creationId xmlns:a16="http://schemas.microsoft.com/office/drawing/2014/main" xmlns="" id="{A2013A88-FB97-4351-81E1-14266C310C58}"/>
              </a:ext>
            </a:extLst>
          </p:cNvPr>
          <p:cNvGrpSpPr/>
          <p:nvPr/>
        </p:nvGrpSpPr>
        <p:grpSpPr>
          <a:xfrm>
            <a:off x="5492720" y="1800225"/>
            <a:ext cx="1197033" cy="1076325"/>
            <a:chOff x="5530820" y="4057650"/>
            <a:chExt cx="1197033" cy="1076325"/>
          </a:xfrm>
        </p:grpSpPr>
        <p:sp>
          <p:nvSpPr>
            <p:cNvPr id="7" name="文本框 6"/>
            <p:cNvSpPr txBox="1"/>
            <p:nvPr/>
          </p:nvSpPr>
          <p:spPr>
            <a:xfrm>
              <a:off x="5530820" y="4251394"/>
              <a:ext cx="1197033" cy="707886"/>
            </a:xfrm>
            <a:prstGeom prst="rect">
              <a:avLst/>
            </a:prstGeom>
            <a:noFill/>
          </p:spPr>
          <p:txBody>
            <a:bodyPr wrap="square" rtlCol="0">
              <a:spAutoFit/>
            </a:bodyPr>
            <a:lstStyle/>
            <a:p>
              <a:pPr algn="ctr"/>
              <a:r>
                <a:rPr lang="en-US" altLang="zh-CN" sz="4000" dirty="0">
                  <a:solidFill>
                    <a:srgbClr val="24569D"/>
                  </a:solidFill>
                  <a:cs typeface="+mn-ea"/>
                  <a:sym typeface="+mn-lt"/>
                </a:rPr>
                <a:t>VS</a:t>
              </a:r>
              <a:endParaRPr lang="zh-CN" altLang="en-US" sz="4000" dirty="0">
                <a:solidFill>
                  <a:srgbClr val="24569D"/>
                </a:solidFill>
                <a:cs typeface="+mn-ea"/>
                <a:sym typeface="+mn-lt"/>
              </a:endParaRPr>
            </a:p>
          </p:txBody>
        </p:sp>
        <p:sp>
          <p:nvSpPr>
            <p:cNvPr id="3" name="椭圆 2">
              <a:extLst>
                <a:ext uri="{FF2B5EF4-FFF2-40B4-BE49-F238E27FC236}">
                  <a16:creationId xmlns:a16="http://schemas.microsoft.com/office/drawing/2014/main" xmlns="" id="{6A3324A6-9CCB-4A75-A3D5-41BF4B11E2CB}"/>
                </a:ext>
              </a:extLst>
            </p:cNvPr>
            <p:cNvSpPr/>
            <p:nvPr/>
          </p:nvSpPr>
          <p:spPr>
            <a:xfrm>
              <a:off x="5591175" y="4057650"/>
              <a:ext cx="1076325" cy="1076325"/>
            </a:xfrm>
            <a:prstGeom prst="ellipse">
              <a:avLst/>
            </a:prstGeom>
            <a:noFill/>
            <a:ln w="57150">
              <a:solidFill>
                <a:srgbClr val="2456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a:extLst>
              <a:ext uri="{FF2B5EF4-FFF2-40B4-BE49-F238E27FC236}">
                <a16:creationId xmlns:a16="http://schemas.microsoft.com/office/drawing/2014/main" xmlns="" id="{FF81B976-2B8C-483D-B43E-12D9279AB10F}"/>
              </a:ext>
            </a:extLst>
          </p:cNvPr>
          <p:cNvSpPr txBox="1"/>
          <p:nvPr/>
        </p:nvSpPr>
        <p:spPr>
          <a:xfrm>
            <a:off x="7083273" y="1799332"/>
            <a:ext cx="3927627" cy="1077218"/>
          </a:xfrm>
          <a:prstGeom prst="rect">
            <a:avLst/>
          </a:prstGeom>
          <a:noFill/>
        </p:spPr>
        <p:txBody>
          <a:bodyPr wrap="square" rtlCol="0">
            <a:spAutoFit/>
          </a:bodyPr>
          <a:lstStyle/>
          <a:p>
            <a:r>
              <a:rPr lang="zh-CN" altLang="en-US" sz="3200" b="1" dirty="0">
                <a:solidFill>
                  <a:srgbClr val="24569D"/>
                </a:solidFill>
                <a:cs typeface="+mn-ea"/>
                <a:sym typeface="+mn-lt"/>
              </a:rPr>
              <a:t>基于</a:t>
            </a:r>
            <a:r>
              <a:rPr lang="en-US" altLang="zh-CN" sz="3200" b="1" dirty="0">
                <a:solidFill>
                  <a:srgbClr val="24569D"/>
                </a:solidFill>
                <a:cs typeface="+mn-ea"/>
                <a:sym typeface="+mn-lt"/>
              </a:rPr>
              <a:t>Vivado</a:t>
            </a:r>
            <a:r>
              <a:rPr lang="zh-CN" altLang="en-US" sz="3200" b="1" dirty="0">
                <a:solidFill>
                  <a:srgbClr val="24569D"/>
                </a:solidFill>
                <a:cs typeface="+mn-ea"/>
                <a:sym typeface="+mn-lt"/>
              </a:rPr>
              <a:t>的</a:t>
            </a:r>
            <a:r>
              <a:rPr lang="en-US" altLang="zh-CN" sz="3200" b="1" dirty="0">
                <a:solidFill>
                  <a:srgbClr val="24569D"/>
                </a:solidFill>
                <a:cs typeface="+mn-ea"/>
                <a:sym typeface="+mn-lt"/>
              </a:rPr>
              <a:t>FPGA</a:t>
            </a:r>
            <a:r>
              <a:rPr lang="zh-CN" altLang="en-US" sz="3200" b="1" dirty="0">
                <a:solidFill>
                  <a:srgbClr val="24569D"/>
                </a:solidFill>
                <a:cs typeface="+mn-ea"/>
                <a:sym typeface="+mn-lt"/>
              </a:rPr>
              <a:t>实验教学平台</a:t>
            </a:r>
          </a:p>
        </p:txBody>
      </p:sp>
      <p:cxnSp>
        <p:nvCxnSpPr>
          <p:cNvPr id="8" name="直接连接符 7">
            <a:extLst>
              <a:ext uri="{FF2B5EF4-FFF2-40B4-BE49-F238E27FC236}">
                <a16:creationId xmlns:a16="http://schemas.microsoft.com/office/drawing/2014/main" xmlns="" id="{3BC1A97A-CEEC-4CA9-A993-7D08EE78B6C3}"/>
              </a:ext>
            </a:extLst>
          </p:cNvPr>
          <p:cNvCxnSpPr>
            <a:cxnSpLocks/>
            <a:stCxn id="3" idx="4"/>
          </p:cNvCxnSpPr>
          <p:nvPr/>
        </p:nvCxnSpPr>
        <p:spPr>
          <a:xfrm flipH="1">
            <a:off x="6080509" y="2876550"/>
            <a:ext cx="10729" cy="2578748"/>
          </a:xfrm>
          <a:prstGeom prst="line">
            <a:avLst/>
          </a:prstGeom>
          <a:ln w="57150">
            <a:solidFill>
              <a:srgbClr val="24569D"/>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xmlns="" id="{BF53E87A-FE3A-49FF-AE68-7AAA5E86356E}"/>
              </a:ext>
            </a:extLst>
          </p:cNvPr>
          <p:cNvGrpSpPr/>
          <p:nvPr/>
        </p:nvGrpSpPr>
        <p:grpSpPr>
          <a:xfrm>
            <a:off x="6527013" y="3314454"/>
            <a:ext cx="556260" cy="556260"/>
            <a:chOff x="3621404" y="2682240"/>
            <a:chExt cx="556260" cy="556260"/>
          </a:xfrm>
        </p:grpSpPr>
        <p:sp>
          <p:nvSpPr>
            <p:cNvPr id="17" name="椭圆 16">
              <a:extLst>
                <a:ext uri="{FF2B5EF4-FFF2-40B4-BE49-F238E27FC236}">
                  <a16:creationId xmlns:a16="http://schemas.microsoft.com/office/drawing/2014/main" xmlns="" id="{BC3F444F-8BE0-46F7-93DC-8876A72E9D80}"/>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L 形 17">
              <a:extLst>
                <a:ext uri="{FF2B5EF4-FFF2-40B4-BE49-F238E27FC236}">
                  <a16:creationId xmlns:a16="http://schemas.microsoft.com/office/drawing/2014/main" xmlns="" id="{289BC610-09B1-412E-9D59-74CD24AACA5A}"/>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 name="组合 9">
            <a:extLst>
              <a:ext uri="{FF2B5EF4-FFF2-40B4-BE49-F238E27FC236}">
                <a16:creationId xmlns:a16="http://schemas.microsoft.com/office/drawing/2014/main" xmlns="" id="{0F3848EE-F5C7-4ED6-B9D4-F2F6F1DA2345}"/>
              </a:ext>
            </a:extLst>
          </p:cNvPr>
          <p:cNvGrpSpPr/>
          <p:nvPr/>
        </p:nvGrpSpPr>
        <p:grpSpPr>
          <a:xfrm>
            <a:off x="963016" y="3401899"/>
            <a:ext cx="556260" cy="556260"/>
            <a:chOff x="2085637" y="4662886"/>
            <a:chExt cx="556260" cy="556260"/>
          </a:xfrm>
        </p:grpSpPr>
        <p:sp>
          <p:nvSpPr>
            <p:cNvPr id="19" name="椭圆 18">
              <a:extLst>
                <a:ext uri="{FF2B5EF4-FFF2-40B4-BE49-F238E27FC236}">
                  <a16:creationId xmlns:a16="http://schemas.microsoft.com/office/drawing/2014/main" xmlns="" id="{09CECA41-10C9-462B-A1B2-C473212275F8}"/>
                </a:ext>
              </a:extLst>
            </p:cNvPr>
            <p:cNvSpPr/>
            <p:nvPr/>
          </p:nvSpPr>
          <p:spPr>
            <a:xfrm>
              <a:off x="2085637" y="4662886"/>
              <a:ext cx="556260" cy="5562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十字形 8">
              <a:extLst>
                <a:ext uri="{FF2B5EF4-FFF2-40B4-BE49-F238E27FC236}">
                  <a16:creationId xmlns:a16="http://schemas.microsoft.com/office/drawing/2014/main" xmlns="" id="{FB09930B-888A-43AB-989F-0D5AD19DFD00}"/>
                </a:ext>
              </a:extLst>
            </p:cNvPr>
            <p:cNvSpPr/>
            <p:nvPr/>
          </p:nvSpPr>
          <p:spPr>
            <a:xfrm rot="2700000">
              <a:off x="2178531" y="4758172"/>
              <a:ext cx="365083" cy="365083"/>
            </a:xfrm>
            <a:prstGeom prst="plus">
              <a:avLst>
                <a:gd name="adj" fmla="val 4285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a:extLst>
              <a:ext uri="{FF2B5EF4-FFF2-40B4-BE49-F238E27FC236}">
                <a16:creationId xmlns:a16="http://schemas.microsoft.com/office/drawing/2014/main" xmlns="" id="{7B35E915-0FED-4A95-AEE5-5A9F75A90A82}"/>
              </a:ext>
            </a:extLst>
          </p:cNvPr>
          <p:cNvGrpSpPr/>
          <p:nvPr/>
        </p:nvGrpSpPr>
        <p:grpSpPr>
          <a:xfrm>
            <a:off x="6527013" y="4361357"/>
            <a:ext cx="556260" cy="556260"/>
            <a:chOff x="3621404" y="2682240"/>
            <a:chExt cx="556260" cy="556260"/>
          </a:xfrm>
        </p:grpSpPr>
        <p:sp>
          <p:nvSpPr>
            <p:cNvPr id="23" name="椭圆 22">
              <a:extLst>
                <a:ext uri="{FF2B5EF4-FFF2-40B4-BE49-F238E27FC236}">
                  <a16:creationId xmlns:a16="http://schemas.microsoft.com/office/drawing/2014/main" xmlns="" id="{705D9042-8268-468D-AE2C-B2139E46A309}"/>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L 形 23">
              <a:extLst>
                <a:ext uri="{FF2B5EF4-FFF2-40B4-BE49-F238E27FC236}">
                  <a16:creationId xmlns:a16="http://schemas.microsoft.com/office/drawing/2014/main" xmlns="" id="{B4F7753C-8743-40B3-A8D7-F4DE0D0AA489}"/>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36385325"/>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10" presetClass="entr" presetSubtype="0" fill="hold" grpId="0" nodeType="withEffect">
                                  <p:stCondLst>
                                    <p:cond delay="1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fade">
                                      <p:cBhvr>
                                        <p:cTn id="30" dur="500"/>
                                        <p:tgtEl>
                                          <p:spTgt spid="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2" end="2"/>
                                            </p:txEl>
                                          </p:spTgt>
                                        </p:tgtEl>
                                        <p:attrNameLst>
                                          <p:attrName>style.visibility</p:attrName>
                                        </p:attrNameLst>
                                      </p:cBhvr>
                                      <p:to>
                                        <p:strVal val="visible"/>
                                      </p:to>
                                    </p:set>
                                    <p:animEffect transition="in" filter="fade">
                                      <p:cBhvr>
                                        <p:cTn id="38"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P spid="28" grpId="0"/>
      <p:bldP spid="6" grpId="0" uiExpand="1" build="p"/>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2102921" y="1809303"/>
            <a:ext cx="3675731" cy="1077218"/>
          </a:xfrm>
          <a:prstGeom prst="rect">
            <a:avLst/>
          </a:prstGeom>
          <a:noFill/>
        </p:spPr>
        <p:txBody>
          <a:bodyPr wrap="square" rtlCol="0">
            <a:spAutoFit/>
          </a:bodyPr>
          <a:lstStyle/>
          <a:p>
            <a:r>
              <a:rPr lang="zh-CN" altLang="en-US" sz="3200" b="1" dirty="0">
                <a:solidFill>
                  <a:srgbClr val="24569D"/>
                </a:solidFill>
                <a:cs typeface="+mn-ea"/>
                <a:sym typeface="+mn-lt"/>
              </a:rPr>
              <a:t>北京科技大学 </a:t>
            </a:r>
            <a:endParaRPr lang="en-US" altLang="zh-CN" sz="3200" b="1" dirty="0">
              <a:solidFill>
                <a:srgbClr val="24569D"/>
              </a:solidFill>
              <a:cs typeface="+mn-ea"/>
              <a:sym typeface="+mn-lt"/>
            </a:endParaRPr>
          </a:p>
          <a:p>
            <a:r>
              <a:rPr lang="zh-CN" altLang="en-US" sz="3200" b="1" dirty="0">
                <a:solidFill>
                  <a:srgbClr val="24569D"/>
                </a:solidFill>
                <a:cs typeface="+mn-ea"/>
                <a:sym typeface="+mn-lt"/>
              </a:rPr>
              <a:t>虚拟机实验平台</a:t>
            </a:r>
          </a:p>
        </p:txBody>
      </p:sp>
      <p:sp>
        <p:nvSpPr>
          <p:cNvPr id="54" name="文本框 53"/>
          <p:cNvSpPr txBox="1"/>
          <p:nvPr/>
        </p:nvSpPr>
        <p:spPr>
          <a:xfrm>
            <a:off x="379372" y="206200"/>
            <a:ext cx="1723549" cy="461665"/>
          </a:xfrm>
          <a:prstGeom prst="rect">
            <a:avLst/>
          </a:prstGeom>
          <a:noFill/>
        </p:spPr>
        <p:txBody>
          <a:bodyPr wrap="none" rtlCol="0">
            <a:spAutoFit/>
          </a:bodyPr>
          <a:lstStyle/>
          <a:p>
            <a:r>
              <a:rPr lang="zh-CN" altLang="en-US" sz="2400" dirty="0">
                <a:cs typeface="+mn-ea"/>
                <a:sym typeface="+mn-lt"/>
              </a:rPr>
              <a:t>竞争力分析</a:t>
            </a:r>
          </a:p>
        </p:txBody>
      </p:sp>
      <p:sp>
        <p:nvSpPr>
          <p:cNvPr id="28" name="文本框 27"/>
          <p:cNvSpPr txBox="1"/>
          <p:nvPr/>
        </p:nvSpPr>
        <p:spPr>
          <a:xfrm>
            <a:off x="1704287" y="3269550"/>
            <a:ext cx="4022877" cy="1569660"/>
          </a:xfrm>
          <a:prstGeom prst="rect">
            <a:avLst/>
          </a:prstGeom>
          <a:noFill/>
        </p:spPr>
        <p:txBody>
          <a:bodyPr wrap="square" rtlCol="0">
            <a:spAutoFit/>
          </a:bodyPr>
          <a:lstStyle/>
          <a:p>
            <a:r>
              <a:rPr lang="zh-CN" altLang="en-US" sz="2400" dirty="0">
                <a:cs typeface="+mn-ea"/>
                <a:sym typeface="+mn-lt"/>
              </a:rPr>
              <a:t>内存资源占用过大</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限制了一个板子必须连接一台电脑</a:t>
            </a:r>
            <a:endParaRPr lang="en-US" altLang="zh-CN" sz="2400" dirty="0">
              <a:cs typeface="+mn-ea"/>
              <a:sym typeface="+mn-lt"/>
            </a:endParaRPr>
          </a:p>
        </p:txBody>
      </p:sp>
      <p:sp>
        <p:nvSpPr>
          <p:cNvPr id="6" name="文本框 5"/>
          <p:cNvSpPr txBox="1"/>
          <p:nvPr/>
        </p:nvSpPr>
        <p:spPr>
          <a:xfrm>
            <a:off x="7263255" y="3269550"/>
            <a:ext cx="3834906" cy="3046988"/>
          </a:xfrm>
          <a:prstGeom prst="rect">
            <a:avLst/>
          </a:prstGeom>
          <a:noFill/>
        </p:spPr>
        <p:txBody>
          <a:bodyPr wrap="square" rtlCol="0">
            <a:spAutoFit/>
          </a:bodyPr>
          <a:lstStyle/>
          <a:p>
            <a:r>
              <a:rPr lang="zh-CN" altLang="en-US" sz="2400" dirty="0">
                <a:cs typeface="+mn-ea"/>
                <a:sym typeface="+mn-lt"/>
              </a:rPr>
              <a:t>通过</a:t>
            </a:r>
            <a:r>
              <a:rPr lang="en-US" altLang="zh-CN" sz="2400" dirty="0">
                <a:cs typeface="+mn-ea"/>
                <a:sym typeface="+mn-lt"/>
              </a:rPr>
              <a:t>Web</a:t>
            </a:r>
            <a:r>
              <a:rPr lang="zh-CN" altLang="en-US" sz="2400" dirty="0">
                <a:cs typeface="+mn-ea"/>
                <a:sym typeface="+mn-lt"/>
              </a:rPr>
              <a:t>访问实验平台，轻量级操作</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服务器端板卡连接状况对用户透明，一台服务器可连接多个板卡</a:t>
            </a:r>
            <a:endParaRPr lang="en-US" altLang="zh-CN" sz="2400" dirty="0">
              <a:cs typeface="+mn-ea"/>
              <a:sym typeface="+mn-lt"/>
            </a:endParaRPr>
          </a:p>
          <a:p>
            <a:endParaRPr lang="en-US" altLang="zh-CN" sz="2400" dirty="0">
              <a:cs typeface="+mn-ea"/>
              <a:sym typeface="+mn-lt"/>
            </a:endParaRPr>
          </a:p>
          <a:p>
            <a:endParaRPr lang="zh-CN" altLang="en-US" sz="2400" dirty="0">
              <a:cs typeface="+mn-ea"/>
              <a:sym typeface="+mn-lt"/>
            </a:endParaRPr>
          </a:p>
        </p:txBody>
      </p:sp>
      <p:grpSp>
        <p:nvGrpSpPr>
          <p:cNvPr id="4" name="组合 3">
            <a:extLst>
              <a:ext uri="{FF2B5EF4-FFF2-40B4-BE49-F238E27FC236}">
                <a16:creationId xmlns:a16="http://schemas.microsoft.com/office/drawing/2014/main" xmlns="" id="{A2013A88-FB97-4351-81E1-14266C310C58}"/>
              </a:ext>
            </a:extLst>
          </p:cNvPr>
          <p:cNvGrpSpPr/>
          <p:nvPr/>
        </p:nvGrpSpPr>
        <p:grpSpPr>
          <a:xfrm>
            <a:off x="5492720" y="1800225"/>
            <a:ext cx="1197033" cy="1076325"/>
            <a:chOff x="5530820" y="4057650"/>
            <a:chExt cx="1197033" cy="1076325"/>
          </a:xfrm>
        </p:grpSpPr>
        <p:sp>
          <p:nvSpPr>
            <p:cNvPr id="7" name="文本框 6"/>
            <p:cNvSpPr txBox="1"/>
            <p:nvPr/>
          </p:nvSpPr>
          <p:spPr>
            <a:xfrm>
              <a:off x="5530820" y="4251394"/>
              <a:ext cx="1197033" cy="707886"/>
            </a:xfrm>
            <a:prstGeom prst="rect">
              <a:avLst/>
            </a:prstGeom>
            <a:noFill/>
          </p:spPr>
          <p:txBody>
            <a:bodyPr wrap="square" rtlCol="0">
              <a:spAutoFit/>
            </a:bodyPr>
            <a:lstStyle/>
            <a:p>
              <a:pPr algn="ctr"/>
              <a:r>
                <a:rPr lang="en-US" altLang="zh-CN" sz="4000" dirty="0">
                  <a:solidFill>
                    <a:srgbClr val="24569D"/>
                  </a:solidFill>
                  <a:cs typeface="+mn-ea"/>
                  <a:sym typeface="+mn-lt"/>
                </a:rPr>
                <a:t>VS</a:t>
              </a:r>
              <a:endParaRPr lang="zh-CN" altLang="en-US" sz="4000" dirty="0">
                <a:solidFill>
                  <a:srgbClr val="24569D"/>
                </a:solidFill>
                <a:cs typeface="+mn-ea"/>
                <a:sym typeface="+mn-lt"/>
              </a:endParaRPr>
            </a:p>
          </p:txBody>
        </p:sp>
        <p:sp>
          <p:nvSpPr>
            <p:cNvPr id="3" name="椭圆 2">
              <a:extLst>
                <a:ext uri="{FF2B5EF4-FFF2-40B4-BE49-F238E27FC236}">
                  <a16:creationId xmlns:a16="http://schemas.microsoft.com/office/drawing/2014/main" xmlns="" id="{6A3324A6-9CCB-4A75-A3D5-41BF4B11E2CB}"/>
                </a:ext>
              </a:extLst>
            </p:cNvPr>
            <p:cNvSpPr/>
            <p:nvPr/>
          </p:nvSpPr>
          <p:spPr>
            <a:xfrm>
              <a:off x="5591175" y="4057650"/>
              <a:ext cx="1076325" cy="1076325"/>
            </a:xfrm>
            <a:prstGeom prst="ellipse">
              <a:avLst/>
            </a:prstGeom>
            <a:noFill/>
            <a:ln w="57150">
              <a:solidFill>
                <a:srgbClr val="2456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a:extLst>
              <a:ext uri="{FF2B5EF4-FFF2-40B4-BE49-F238E27FC236}">
                <a16:creationId xmlns:a16="http://schemas.microsoft.com/office/drawing/2014/main" xmlns="" id="{FF81B976-2B8C-483D-B43E-12D9279AB10F}"/>
              </a:ext>
            </a:extLst>
          </p:cNvPr>
          <p:cNvSpPr txBox="1"/>
          <p:nvPr/>
        </p:nvSpPr>
        <p:spPr>
          <a:xfrm>
            <a:off x="7083273" y="1799332"/>
            <a:ext cx="3927627" cy="1077218"/>
          </a:xfrm>
          <a:prstGeom prst="rect">
            <a:avLst/>
          </a:prstGeom>
          <a:noFill/>
        </p:spPr>
        <p:txBody>
          <a:bodyPr wrap="square" rtlCol="0">
            <a:spAutoFit/>
          </a:bodyPr>
          <a:lstStyle/>
          <a:p>
            <a:r>
              <a:rPr lang="zh-CN" altLang="en-US" sz="3200" b="1" dirty="0">
                <a:solidFill>
                  <a:srgbClr val="24569D"/>
                </a:solidFill>
                <a:cs typeface="+mn-ea"/>
                <a:sym typeface="+mn-lt"/>
              </a:rPr>
              <a:t>基于</a:t>
            </a:r>
            <a:r>
              <a:rPr lang="en-US" altLang="zh-CN" sz="3200" b="1" dirty="0">
                <a:solidFill>
                  <a:srgbClr val="24569D"/>
                </a:solidFill>
                <a:cs typeface="+mn-ea"/>
                <a:sym typeface="+mn-lt"/>
              </a:rPr>
              <a:t>Vivado</a:t>
            </a:r>
            <a:r>
              <a:rPr lang="zh-CN" altLang="en-US" sz="3200" b="1" dirty="0">
                <a:solidFill>
                  <a:srgbClr val="24569D"/>
                </a:solidFill>
                <a:cs typeface="+mn-ea"/>
                <a:sym typeface="+mn-lt"/>
              </a:rPr>
              <a:t>的</a:t>
            </a:r>
            <a:r>
              <a:rPr lang="en-US" altLang="zh-CN" sz="3200" b="1" dirty="0">
                <a:solidFill>
                  <a:srgbClr val="24569D"/>
                </a:solidFill>
                <a:cs typeface="+mn-ea"/>
                <a:sym typeface="+mn-lt"/>
              </a:rPr>
              <a:t>FPGA</a:t>
            </a:r>
            <a:r>
              <a:rPr lang="zh-CN" altLang="en-US" sz="3200" b="1" dirty="0">
                <a:solidFill>
                  <a:srgbClr val="24569D"/>
                </a:solidFill>
                <a:cs typeface="+mn-ea"/>
                <a:sym typeface="+mn-lt"/>
              </a:rPr>
              <a:t>实验教学平台</a:t>
            </a:r>
          </a:p>
        </p:txBody>
      </p:sp>
      <p:cxnSp>
        <p:nvCxnSpPr>
          <p:cNvPr id="8" name="直接连接符 7">
            <a:extLst>
              <a:ext uri="{FF2B5EF4-FFF2-40B4-BE49-F238E27FC236}">
                <a16:creationId xmlns:a16="http://schemas.microsoft.com/office/drawing/2014/main" xmlns="" id="{3BC1A97A-CEEC-4CA9-A993-7D08EE78B6C3}"/>
              </a:ext>
            </a:extLst>
          </p:cNvPr>
          <p:cNvCxnSpPr>
            <a:cxnSpLocks/>
            <a:stCxn id="3" idx="4"/>
          </p:cNvCxnSpPr>
          <p:nvPr/>
        </p:nvCxnSpPr>
        <p:spPr>
          <a:xfrm flipH="1">
            <a:off x="6080509" y="2876550"/>
            <a:ext cx="10729" cy="2578748"/>
          </a:xfrm>
          <a:prstGeom prst="line">
            <a:avLst/>
          </a:prstGeom>
          <a:ln w="57150">
            <a:solidFill>
              <a:srgbClr val="24569D"/>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xmlns="" id="{BF53E87A-FE3A-49FF-AE68-7AAA5E86356E}"/>
              </a:ext>
            </a:extLst>
          </p:cNvPr>
          <p:cNvGrpSpPr/>
          <p:nvPr/>
        </p:nvGrpSpPr>
        <p:grpSpPr>
          <a:xfrm>
            <a:off x="6527013" y="3314454"/>
            <a:ext cx="556260" cy="556260"/>
            <a:chOff x="3621404" y="2682240"/>
            <a:chExt cx="556260" cy="556260"/>
          </a:xfrm>
        </p:grpSpPr>
        <p:sp>
          <p:nvSpPr>
            <p:cNvPr id="17" name="椭圆 16">
              <a:extLst>
                <a:ext uri="{FF2B5EF4-FFF2-40B4-BE49-F238E27FC236}">
                  <a16:creationId xmlns:a16="http://schemas.microsoft.com/office/drawing/2014/main" xmlns="" id="{BC3F444F-8BE0-46F7-93DC-8876A72E9D80}"/>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L 形 17">
              <a:extLst>
                <a:ext uri="{FF2B5EF4-FFF2-40B4-BE49-F238E27FC236}">
                  <a16:creationId xmlns:a16="http://schemas.microsoft.com/office/drawing/2014/main" xmlns="" id="{289BC610-09B1-412E-9D59-74CD24AACA5A}"/>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 name="组合 9">
            <a:extLst>
              <a:ext uri="{FF2B5EF4-FFF2-40B4-BE49-F238E27FC236}">
                <a16:creationId xmlns:a16="http://schemas.microsoft.com/office/drawing/2014/main" xmlns="" id="{0F3848EE-F5C7-4ED6-B9D4-F2F6F1DA2345}"/>
              </a:ext>
            </a:extLst>
          </p:cNvPr>
          <p:cNvGrpSpPr/>
          <p:nvPr/>
        </p:nvGrpSpPr>
        <p:grpSpPr>
          <a:xfrm>
            <a:off x="963016" y="3244670"/>
            <a:ext cx="556260" cy="556260"/>
            <a:chOff x="2085637" y="4662886"/>
            <a:chExt cx="556260" cy="556260"/>
          </a:xfrm>
        </p:grpSpPr>
        <p:sp>
          <p:nvSpPr>
            <p:cNvPr id="19" name="椭圆 18">
              <a:extLst>
                <a:ext uri="{FF2B5EF4-FFF2-40B4-BE49-F238E27FC236}">
                  <a16:creationId xmlns:a16="http://schemas.microsoft.com/office/drawing/2014/main" xmlns="" id="{09CECA41-10C9-462B-A1B2-C473212275F8}"/>
                </a:ext>
              </a:extLst>
            </p:cNvPr>
            <p:cNvSpPr/>
            <p:nvPr/>
          </p:nvSpPr>
          <p:spPr>
            <a:xfrm>
              <a:off x="2085637" y="4662886"/>
              <a:ext cx="556260" cy="5562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十字形 8">
              <a:extLst>
                <a:ext uri="{FF2B5EF4-FFF2-40B4-BE49-F238E27FC236}">
                  <a16:creationId xmlns:a16="http://schemas.microsoft.com/office/drawing/2014/main" xmlns="" id="{FB09930B-888A-43AB-989F-0D5AD19DFD00}"/>
                </a:ext>
              </a:extLst>
            </p:cNvPr>
            <p:cNvSpPr/>
            <p:nvPr/>
          </p:nvSpPr>
          <p:spPr>
            <a:xfrm rot="2700000">
              <a:off x="2178531" y="4758172"/>
              <a:ext cx="365083" cy="365083"/>
            </a:xfrm>
            <a:prstGeom prst="plus">
              <a:avLst>
                <a:gd name="adj" fmla="val 4285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a:extLst>
              <a:ext uri="{FF2B5EF4-FFF2-40B4-BE49-F238E27FC236}">
                <a16:creationId xmlns:a16="http://schemas.microsoft.com/office/drawing/2014/main" xmlns="" id="{7B35E915-0FED-4A95-AEE5-5A9F75A90A82}"/>
              </a:ext>
            </a:extLst>
          </p:cNvPr>
          <p:cNvGrpSpPr/>
          <p:nvPr/>
        </p:nvGrpSpPr>
        <p:grpSpPr>
          <a:xfrm>
            <a:off x="6527013" y="4314838"/>
            <a:ext cx="556260" cy="556260"/>
            <a:chOff x="3621404" y="2682240"/>
            <a:chExt cx="556260" cy="556260"/>
          </a:xfrm>
        </p:grpSpPr>
        <p:sp>
          <p:nvSpPr>
            <p:cNvPr id="23" name="椭圆 22">
              <a:extLst>
                <a:ext uri="{FF2B5EF4-FFF2-40B4-BE49-F238E27FC236}">
                  <a16:creationId xmlns:a16="http://schemas.microsoft.com/office/drawing/2014/main" xmlns="" id="{705D9042-8268-468D-AE2C-B2139E46A309}"/>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L 形 23">
              <a:extLst>
                <a:ext uri="{FF2B5EF4-FFF2-40B4-BE49-F238E27FC236}">
                  <a16:creationId xmlns:a16="http://schemas.microsoft.com/office/drawing/2014/main" xmlns="" id="{B4F7753C-8743-40B3-A8D7-F4DE0D0AA489}"/>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 name="组合 19">
            <a:extLst>
              <a:ext uri="{FF2B5EF4-FFF2-40B4-BE49-F238E27FC236}">
                <a16:creationId xmlns:a16="http://schemas.microsoft.com/office/drawing/2014/main" xmlns="" id="{DE886F80-C2A1-4C69-8974-81C24B178640}"/>
              </a:ext>
            </a:extLst>
          </p:cNvPr>
          <p:cNvGrpSpPr/>
          <p:nvPr/>
        </p:nvGrpSpPr>
        <p:grpSpPr>
          <a:xfrm>
            <a:off x="960079" y="4115468"/>
            <a:ext cx="556260" cy="556260"/>
            <a:chOff x="2085637" y="4662886"/>
            <a:chExt cx="556260" cy="556260"/>
          </a:xfrm>
        </p:grpSpPr>
        <p:sp>
          <p:nvSpPr>
            <p:cNvPr id="21" name="椭圆 20">
              <a:extLst>
                <a:ext uri="{FF2B5EF4-FFF2-40B4-BE49-F238E27FC236}">
                  <a16:creationId xmlns:a16="http://schemas.microsoft.com/office/drawing/2014/main" xmlns="" id="{25F68810-B44F-470D-939C-26C605D97051}"/>
                </a:ext>
              </a:extLst>
            </p:cNvPr>
            <p:cNvSpPr/>
            <p:nvPr/>
          </p:nvSpPr>
          <p:spPr>
            <a:xfrm>
              <a:off x="2085637" y="4662886"/>
              <a:ext cx="556260" cy="5562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十字形 25">
              <a:extLst>
                <a:ext uri="{FF2B5EF4-FFF2-40B4-BE49-F238E27FC236}">
                  <a16:creationId xmlns:a16="http://schemas.microsoft.com/office/drawing/2014/main" xmlns="" id="{4AB92BF6-E4DB-473C-830C-B3E114ADB621}"/>
                </a:ext>
              </a:extLst>
            </p:cNvPr>
            <p:cNvSpPr/>
            <p:nvPr/>
          </p:nvSpPr>
          <p:spPr>
            <a:xfrm rot="2700000">
              <a:off x="2178531" y="4758172"/>
              <a:ext cx="365083" cy="365083"/>
            </a:xfrm>
            <a:prstGeom prst="plus">
              <a:avLst>
                <a:gd name="adj" fmla="val 4285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82373018"/>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10" presetClass="entr" presetSubtype="0" fill="hold" grpId="0" nodeType="withEffect">
                                  <p:stCondLst>
                                    <p:cond delay="1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8">
                                            <p:txEl>
                                              <p:pRg st="0" end="0"/>
                                            </p:txEl>
                                          </p:spTgt>
                                        </p:tgtEl>
                                        <p:attrNameLst>
                                          <p:attrName>style.visibility</p:attrName>
                                        </p:attrNameLst>
                                      </p:cBhvr>
                                      <p:to>
                                        <p:strVal val="visible"/>
                                      </p:to>
                                    </p:set>
                                    <p:animEffect transition="in" filter="fade">
                                      <p:cBhvr>
                                        <p:cTn id="19" dur="500"/>
                                        <p:tgtEl>
                                          <p:spTgt spid="28">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xEl>
                                              <p:pRg st="2" end="2"/>
                                            </p:txEl>
                                          </p:spTgt>
                                        </p:tgtEl>
                                        <p:attrNameLst>
                                          <p:attrName>style.visibility</p:attrName>
                                        </p:attrNameLst>
                                      </p:cBhvr>
                                      <p:to>
                                        <p:strVal val="visible"/>
                                      </p:to>
                                    </p:set>
                                    <p:animEffect transition="in" filter="fade">
                                      <p:cBhvr>
                                        <p:cTn id="27" dur="500"/>
                                        <p:tgtEl>
                                          <p:spTgt spid="28">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animEffect transition="in" filter="fade">
                                      <p:cBhvr>
                                        <p:cTn id="43" dur="500"/>
                                        <p:tgtEl>
                                          <p:spTgt spid="6">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P spid="28" grpId="0" uiExpand="1" build="p"/>
      <p:bldP spid="6" grpId="0" uiExpand="1" build="p"/>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124802" y="1799332"/>
            <a:ext cx="4895354" cy="1077218"/>
          </a:xfrm>
          <a:prstGeom prst="rect">
            <a:avLst/>
          </a:prstGeom>
          <a:noFill/>
        </p:spPr>
        <p:txBody>
          <a:bodyPr wrap="square" rtlCol="0">
            <a:spAutoFit/>
          </a:bodyPr>
          <a:lstStyle/>
          <a:p>
            <a:r>
              <a:rPr lang="zh-CN" altLang="en-US" sz="3200" b="1" dirty="0" smtClean="0">
                <a:solidFill>
                  <a:srgbClr val="24569D"/>
                </a:solidFill>
                <a:cs typeface="+mn-ea"/>
                <a:sym typeface="+mn-lt"/>
              </a:rPr>
              <a:t>江南</a:t>
            </a:r>
            <a:r>
              <a:rPr lang="zh-CN" altLang="en-US" sz="3200" b="1" dirty="0" smtClean="0">
                <a:solidFill>
                  <a:srgbClr val="24569D"/>
                </a:solidFill>
                <a:cs typeface="+mn-ea"/>
                <a:sym typeface="+mn-lt"/>
              </a:rPr>
              <a:t>大学 </a:t>
            </a:r>
            <a:endParaRPr lang="en-US" altLang="zh-CN" sz="3200" b="1" dirty="0">
              <a:solidFill>
                <a:srgbClr val="24569D"/>
              </a:solidFill>
              <a:cs typeface="+mn-ea"/>
              <a:sym typeface="+mn-lt"/>
            </a:endParaRPr>
          </a:p>
          <a:p>
            <a:r>
              <a:rPr lang="zh-CN" altLang="en-US" sz="3200" b="1" dirty="0">
                <a:solidFill>
                  <a:srgbClr val="24569D"/>
                </a:solidFill>
                <a:cs typeface="+mn-ea"/>
                <a:sym typeface="+mn-lt"/>
              </a:rPr>
              <a:t>基于网络技术实验平台</a:t>
            </a:r>
          </a:p>
        </p:txBody>
      </p:sp>
      <p:sp>
        <p:nvSpPr>
          <p:cNvPr id="54" name="文本框 53"/>
          <p:cNvSpPr txBox="1"/>
          <p:nvPr/>
        </p:nvSpPr>
        <p:spPr>
          <a:xfrm>
            <a:off x="379372" y="206200"/>
            <a:ext cx="1723549" cy="461665"/>
          </a:xfrm>
          <a:prstGeom prst="rect">
            <a:avLst/>
          </a:prstGeom>
          <a:noFill/>
        </p:spPr>
        <p:txBody>
          <a:bodyPr wrap="none" rtlCol="0">
            <a:spAutoFit/>
          </a:bodyPr>
          <a:lstStyle/>
          <a:p>
            <a:r>
              <a:rPr lang="zh-CN" altLang="en-US" sz="2400" dirty="0">
                <a:cs typeface="+mn-ea"/>
                <a:sym typeface="+mn-lt"/>
              </a:rPr>
              <a:t>竞争力分析</a:t>
            </a:r>
          </a:p>
        </p:txBody>
      </p:sp>
      <p:sp>
        <p:nvSpPr>
          <p:cNvPr id="28" name="文本框 27"/>
          <p:cNvSpPr txBox="1"/>
          <p:nvPr/>
        </p:nvSpPr>
        <p:spPr>
          <a:xfrm>
            <a:off x="1704287" y="3269550"/>
            <a:ext cx="4022877" cy="1200329"/>
          </a:xfrm>
          <a:prstGeom prst="rect">
            <a:avLst/>
          </a:prstGeom>
          <a:noFill/>
        </p:spPr>
        <p:txBody>
          <a:bodyPr wrap="square" rtlCol="0">
            <a:spAutoFit/>
          </a:bodyPr>
          <a:lstStyle/>
          <a:p>
            <a:r>
              <a:rPr lang="zh-CN" altLang="en-US" sz="2400" dirty="0">
                <a:cs typeface="+mn-ea"/>
                <a:sym typeface="+mn-lt"/>
              </a:rPr>
              <a:t>通过摄像头观察实验结果配置较为麻烦且需要额外显示屏</a:t>
            </a:r>
            <a:endParaRPr lang="en-US" altLang="zh-CN" sz="2400" dirty="0">
              <a:cs typeface="+mn-ea"/>
              <a:sym typeface="+mn-lt"/>
            </a:endParaRPr>
          </a:p>
        </p:txBody>
      </p:sp>
      <p:sp>
        <p:nvSpPr>
          <p:cNvPr id="6" name="文本框 5"/>
          <p:cNvSpPr txBox="1"/>
          <p:nvPr/>
        </p:nvSpPr>
        <p:spPr>
          <a:xfrm>
            <a:off x="7263255" y="3269550"/>
            <a:ext cx="3834906" cy="2677656"/>
          </a:xfrm>
          <a:prstGeom prst="rect">
            <a:avLst/>
          </a:prstGeom>
          <a:noFill/>
        </p:spPr>
        <p:txBody>
          <a:bodyPr wrap="square" rtlCol="0">
            <a:spAutoFit/>
          </a:bodyPr>
          <a:lstStyle/>
          <a:p>
            <a:r>
              <a:rPr lang="zh-CN" altLang="en-US" sz="2400" dirty="0">
                <a:cs typeface="+mn-ea"/>
                <a:sym typeface="+mn-lt"/>
              </a:rPr>
              <a:t>基于</a:t>
            </a:r>
            <a:r>
              <a:rPr lang="en-US" altLang="zh-CN" sz="2400" dirty="0">
                <a:cs typeface="+mn-ea"/>
                <a:sym typeface="+mn-lt"/>
              </a:rPr>
              <a:t>Vivado</a:t>
            </a:r>
            <a:r>
              <a:rPr lang="zh-CN" altLang="en-US" sz="2400" dirty="0">
                <a:cs typeface="+mn-ea"/>
                <a:sym typeface="+mn-lt"/>
              </a:rPr>
              <a:t>的</a:t>
            </a:r>
            <a:r>
              <a:rPr lang="en-US" altLang="zh-CN" sz="2400" dirty="0">
                <a:cs typeface="+mn-ea"/>
                <a:sym typeface="+mn-lt"/>
              </a:rPr>
              <a:t>FPGA</a:t>
            </a:r>
            <a:r>
              <a:rPr lang="zh-CN" altLang="en-US" sz="2400" dirty="0">
                <a:cs typeface="+mn-ea"/>
                <a:sym typeface="+mn-lt"/>
              </a:rPr>
              <a:t>实验平台将实验结果打包为</a:t>
            </a:r>
            <a:r>
              <a:rPr lang="en-US" altLang="zh-CN" sz="2400" dirty="0">
                <a:cs typeface="+mn-ea"/>
                <a:sym typeface="+mn-lt"/>
              </a:rPr>
              <a:t>zip</a:t>
            </a:r>
            <a:r>
              <a:rPr lang="zh-CN" altLang="en-US" sz="2400" dirty="0">
                <a:cs typeface="+mn-ea"/>
                <a:sym typeface="+mn-lt"/>
              </a:rPr>
              <a:t>文件，提供给用户下载</a:t>
            </a:r>
            <a:endParaRPr lang="en-US" altLang="zh-CN" sz="2400" dirty="0">
              <a:cs typeface="+mn-ea"/>
              <a:sym typeface="+mn-lt"/>
            </a:endParaRPr>
          </a:p>
          <a:p>
            <a:r>
              <a:rPr lang="zh-CN" altLang="en-US" sz="2400" dirty="0">
                <a:cs typeface="+mn-ea"/>
                <a:sym typeface="+mn-lt"/>
              </a:rPr>
              <a:t>结果更直接、清晰，利于分析调试</a:t>
            </a:r>
            <a:endParaRPr lang="en-US" altLang="zh-CN" sz="2400" dirty="0">
              <a:cs typeface="+mn-ea"/>
              <a:sym typeface="+mn-lt"/>
            </a:endParaRPr>
          </a:p>
          <a:p>
            <a:endParaRPr lang="en-US" altLang="zh-CN" sz="2400" dirty="0">
              <a:cs typeface="+mn-ea"/>
              <a:sym typeface="+mn-lt"/>
            </a:endParaRPr>
          </a:p>
          <a:p>
            <a:endParaRPr lang="zh-CN" altLang="en-US" sz="2400" dirty="0">
              <a:cs typeface="+mn-ea"/>
              <a:sym typeface="+mn-lt"/>
            </a:endParaRPr>
          </a:p>
        </p:txBody>
      </p:sp>
      <p:grpSp>
        <p:nvGrpSpPr>
          <p:cNvPr id="4" name="组合 3">
            <a:extLst>
              <a:ext uri="{FF2B5EF4-FFF2-40B4-BE49-F238E27FC236}">
                <a16:creationId xmlns:a16="http://schemas.microsoft.com/office/drawing/2014/main" xmlns="" id="{A2013A88-FB97-4351-81E1-14266C310C58}"/>
              </a:ext>
            </a:extLst>
          </p:cNvPr>
          <p:cNvGrpSpPr/>
          <p:nvPr/>
        </p:nvGrpSpPr>
        <p:grpSpPr>
          <a:xfrm>
            <a:off x="5492720" y="1800225"/>
            <a:ext cx="1197033" cy="1076325"/>
            <a:chOff x="5530820" y="4057650"/>
            <a:chExt cx="1197033" cy="1076325"/>
          </a:xfrm>
        </p:grpSpPr>
        <p:sp>
          <p:nvSpPr>
            <p:cNvPr id="7" name="文本框 6"/>
            <p:cNvSpPr txBox="1"/>
            <p:nvPr/>
          </p:nvSpPr>
          <p:spPr>
            <a:xfrm>
              <a:off x="5530820" y="4251394"/>
              <a:ext cx="1197033" cy="707886"/>
            </a:xfrm>
            <a:prstGeom prst="rect">
              <a:avLst/>
            </a:prstGeom>
            <a:noFill/>
          </p:spPr>
          <p:txBody>
            <a:bodyPr wrap="square" rtlCol="0">
              <a:spAutoFit/>
            </a:bodyPr>
            <a:lstStyle/>
            <a:p>
              <a:pPr algn="ctr"/>
              <a:r>
                <a:rPr lang="en-US" altLang="zh-CN" sz="4000" dirty="0">
                  <a:solidFill>
                    <a:srgbClr val="24569D"/>
                  </a:solidFill>
                  <a:cs typeface="+mn-ea"/>
                  <a:sym typeface="+mn-lt"/>
                </a:rPr>
                <a:t>VS</a:t>
              </a:r>
              <a:endParaRPr lang="zh-CN" altLang="en-US" sz="4000" dirty="0">
                <a:solidFill>
                  <a:srgbClr val="24569D"/>
                </a:solidFill>
                <a:cs typeface="+mn-ea"/>
                <a:sym typeface="+mn-lt"/>
              </a:endParaRPr>
            </a:p>
          </p:txBody>
        </p:sp>
        <p:sp>
          <p:nvSpPr>
            <p:cNvPr id="3" name="椭圆 2">
              <a:extLst>
                <a:ext uri="{FF2B5EF4-FFF2-40B4-BE49-F238E27FC236}">
                  <a16:creationId xmlns:a16="http://schemas.microsoft.com/office/drawing/2014/main" xmlns="" id="{6A3324A6-9CCB-4A75-A3D5-41BF4B11E2CB}"/>
                </a:ext>
              </a:extLst>
            </p:cNvPr>
            <p:cNvSpPr/>
            <p:nvPr/>
          </p:nvSpPr>
          <p:spPr>
            <a:xfrm>
              <a:off x="5591175" y="4057650"/>
              <a:ext cx="1076325" cy="1076325"/>
            </a:xfrm>
            <a:prstGeom prst="ellipse">
              <a:avLst/>
            </a:prstGeom>
            <a:noFill/>
            <a:ln w="57150">
              <a:solidFill>
                <a:srgbClr val="2456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a:extLst>
              <a:ext uri="{FF2B5EF4-FFF2-40B4-BE49-F238E27FC236}">
                <a16:creationId xmlns:a16="http://schemas.microsoft.com/office/drawing/2014/main" xmlns="" id="{FF81B976-2B8C-483D-B43E-12D9279AB10F}"/>
              </a:ext>
            </a:extLst>
          </p:cNvPr>
          <p:cNvSpPr txBox="1"/>
          <p:nvPr/>
        </p:nvSpPr>
        <p:spPr>
          <a:xfrm>
            <a:off x="7083273" y="1799332"/>
            <a:ext cx="3927627" cy="1077218"/>
          </a:xfrm>
          <a:prstGeom prst="rect">
            <a:avLst/>
          </a:prstGeom>
          <a:noFill/>
        </p:spPr>
        <p:txBody>
          <a:bodyPr wrap="square" rtlCol="0">
            <a:spAutoFit/>
          </a:bodyPr>
          <a:lstStyle/>
          <a:p>
            <a:r>
              <a:rPr lang="zh-CN" altLang="en-US" sz="3200" b="1" dirty="0">
                <a:solidFill>
                  <a:srgbClr val="24569D"/>
                </a:solidFill>
                <a:cs typeface="+mn-ea"/>
                <a:sym typeface="+mn-lt"/>
              </a:rPr>
              <a:t>基于</a:t>
            </a:r>
            <a:r>
              <a:rPr lang="en-US" altLang="zh-CN" sz="3200" b="1" dirty="0">
                <a:solidFill>
                  <a:srgbClr val="24569D"/>
                </a:solidFill>
                <a:cs typeface="+mn-ea"/>
                <a:sym typeface="+mn-lt"/>
              </a:rPr>
              <a:t>Vivado</a:t>
            </a:r>
            <a:r>
              <a:rPr lang="zh-CN" altLang="en-US" sz="3200" b="1" dirty="0">
                <a:solidFill>
                  <a:srgbClr val="24569D"/>
                </a:solidFill>
                <a:cs typeface="+mn-ea"/>
                <a:sym typeface="+mn-lt"/>
              </a:rPr>
              <a:t>的</a:t>
            </a:r>
            <a:r>
              <a:rPr lang="en-US" altLang="zh-CN" sz="3200" b="1" dirty="0">
                <a:solidFill>
                  <a:srgbClr val="24569D"/>
                </a:solidFill>
                <a:cs typeface="+mn-ea"/>
                <a:sym typeface="+mn-lt"/>
              </a:rPr>
              <a:t>FPGA</a:t>
            </a:r>
            <a:r>
              <a:rPr lang="zh-CN" altLang="en-US" sz="3200" b="1" dirty="0">
                <a:solidFill>
                  <a:srgbClr val="24569D"/>
                </a:solidFill>
                <a:cs typeface="+mn-ea"/>
                <a:sym typeface="+mn-lt"/>
              </a:rPr>
              <a:t>实验教学平台</a:t>
            </a:r>
          </a:p>
        </p:txBody>
      </p:sp>
      <p:cxnSp>
        <p:nvCxnSpPr>
          <p:cNvPr id="8" name="直接连接符 7">
            <a:extLst>
              <a:ext uri="{FF2B5EF4-FFF2-40B4-BE49-F238E27FC236}">
                <a16:creationId xmlns:a16="http://schemas.microsoft.com/office/drawing/2014/main" xmlns="" id="{3BC1A97A-CEEC-4CA9-A993-7D08EE78B6C3}"/>
              </a:ext>
            </a:extLst>
          </p:cNvPr>
          <p:cNvCxnSpPr>
            <a:cxnSpLocks/>
            <a:stCxn id="3" idx="4"/>
          </p:cNvCxnSpPr>
          <p:nvPr/>
        </p:nvCxnSpPr>
        <p:spPr>
          <a:xfrm flipH="1">
            <a:off x="6080509" y="2876550"/>
            <a:ext cx="10729" cy="2578748"/>
          </a:xfrm>
          <a:prstGeom prst="line">
            <a:avLst/>
          </a:prstGeom>
          <a:ln w="57150">
            <a:solidFill>
              <a:srgbClr val="24569D"/>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xmlns="" id="{BF53E87A-FE3A-49FF-AE68-7AAA5E86356E}"/>
              </a:ext>
            </a:extLst>
          </p:cNvPr>
          <p:cNvGrpSpPr/>
          <p:nvPr/>
        </p:nvGrpSpPr>
        <p:grpSpPr>
          <a:xfrm>
            <a:off x="6527013" y="3314454"/>
            <a:ext cx="556260" cy="556260"/>
            <a:chOff x="3621404" y="2682240"/>
            <a:chExt cx="556260" cy="556260"/>
          </a:xfrm>
        </p:grpSpPr>
        <p:sp>
          <p:nvSpPr>
            <p:cNvPr id="17" name="椭圆 16">
              <a:extLst>
                <a:ext uri="{FF2B5EF4-FFF2-40B4-BE49-F238E27FC236}">
                  <a16:creationId xmlns:a16="http://schemas.microsoft.com/office/drawing/2014/main" xmlns="" id="{BC3F444F-8BE0-46F7-93DC-8876A72E9D80}"/>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L 形 17">
              <a:extLst>
                <a:ext uri="{FF2B5EF4-FFF2-40B4-BE49-F238E27FC236}">
                  <a16:creationId xmlns:a16="http://schemas.microsoft.com/office/drawing/2014/main" xmlns="" id="{289BC610-09B1-412E-9D59-74CD24AACA5A}"/>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 name="组合 9">
            <a:extLst>
              <a:ext uri="{FF2B5EF4-FFF2-40B4-BE49-F238E27FC236}">
                <a16:creationId xmlns:a16="http://schemas.microsoft.com/office/drawing/2014/main" xmlns="" id="{0F3848EE-F5C7-4ED6-B9D4-F2F6F1DA2345}"/>
              </a:ext>
            </a:extLst>
          </p:cNvPr>
          <p:cNvGrpSpPr/>
          <p:nvPr/>
        </p:nvGrpSpPr>
        <p:grpSpPr>
          <a:xfrm>
            <a:off x="963016" y="3244670"/>
            <a:ext cx="556260" cy="556260"/>
            <a:chOff x="2085637" y="4662886"/>
            <a:chExt cx="556260" cy="556260"/>
          </a:xfrm>
        </p:grpSpPr>
        <p:sp>
          <p:nvSpPr>
            <p:cNvPr id="19" name="椭圆 18">
              <a:extLst>
                <a:ext uri="{FF2B5EF4-FFF2-40B4-BE49-F238E27FC236}">
                  <a16:creationId xmlns:a16="http://schemas.microsoft.com/office/drawing/2014/main" xmlns="" id="{09CECA41-10C9-462B-A1B2-C473212275F8}"/>
                </a:ext>
              </a:extLst>
            </p:cNvPr>
            <p:cNvSpPr/>
            <p:nvPr/>
          </p:nvSpPr>
          <p:spPr>
            <a:xfrm>
              <a:off x="2085637" y="4662886"/>
              <a:ext cx="556260" cy="5562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十字形 8">
              <a:extLst>
                <a:ext uri="{FF2B5EF4-FFF2-40B4-BE49-F238E27FC236}">
                  <a16:creationId xmlns:a16="http://schemas.microsoft.com/office/drawing/2014/main" xmlns="" id="{FB09930B-888A-43AB-989F-0D5AD19DFD00}"/>
                </a:ext>
              </a:extLst>
            </p:cNvPr>
            <p:cNvSpPr/>
            <p:nvPr/>
          </p:nvSpPr>
          <p:spPr>
            <a:xfrm rot="2700000">
              <a:off x="2178531" y="4758172"/>
              <a:ext cx="365083" cy="365083"/>
            </a:xfrm>
            <a:prstGeom prst="plus">
              <a:avLst>
                <a:gd name="adj" fmla="val 4285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0" name="图片 19"/>
          <p:cNvPicPr>
            <a:picLocks noChangeAspect="1"/>
          </p:cNvPicPr>
          <p:nvPr/>
        </p:nvPicPr>
        <p:blipFill>
          <a:blip r:embed="rId3"/>
          <a:stretch>
            <a:fillRect/>
          </a:stretch>
        </p:blipFill>
        <p:spPr>
          <a:xfrm>
            <a:off x="2297533" y="4439420"/>
            <a:ext cx="2919809" cy="2031756"/>
          </a:xfrm>
          <a:prstGeom prst="rect">
            <a:avLst/>
          </a:prstGeom>
        </p:spPr>
      </p:pic>
    </p:spTree>
    <p:extLst>
      <p:ext uri="{BB962C8B-B14F-4D97-AF65-F5344CB8AC3E}">
        <p14:creationId xmlns:p14="http://schemas.microsoft.com/office/powerpoint/2010/main" val="789898597"/>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10" presetClass="entr" presetSubtype="0" fill="hold" grpId="0" nodeType="withEffect">
                                  <p:stCondLst>
                                    <p:cond delay="1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42" presetClass="entr" presetSubtype="0" fill="hold" grpId="0" nodeType="withEffect">
                                  <p:stCondLst>
                                    <p:cond delay="175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anim calcmode="lin" valueType="num">
                                      <p:cBhvr>
                                        <p:cTn id="18" dur="500" fill="hold"/>
                                        <p:tgtEl>
                                          <p:spTgt spid="28"/>
                                        </p:tgtEl>
                                        <p:attrNameLst>
                                          <p:attrName>ppt_x</p:attrName>
                                        </p:attrNameLst>
                                      </p:cBhvr>
                                      <p:tavLst>
                                        <p:tav tm="0">
                                          <p:val>
                                            <p:strVal val="#ppt_x"/>
                                          </p:val>
                                        </p:tav>
                                        <p:tav tm="100000">
                                          <p:val>
                                            <p:strVal val="#ppt_x"/>
                                          </p:val>
                                        </p:tav>
                                      </p:tavLst>
                                    </p:anim>
                                    <p:anim calcmode="lin" valueType="num">
                                      <p:cBhvr>
                                        <p:cTn id="1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P spid="28" grpId="0"/>
      <p:bldP spid="6"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498284" y="1339022"/>
            <a:ext cx="4895354" cy="1077218"/>
          </a:xfrm>
          <a:prstGeom prst="rect">
            <a:avLst/>
          </a:prstGeom>
          <a:noFill/>
        </p:spPr>
        <p:txBody>
          <a:bodyPr wrap="square" rtlCol="0">
            <a:spAutoFit/>
          </a:bodyPr>
          <a:lstStyle/>
          <a:p>
            <a:r>
              <a:rPr lang="zh-CN" altLang="en-US" sz="3200" b="1" dirty="0">
                <a:solidFill>
                  <a:srgbClr val="24569D"/>
                </a:solidFill>
                <a:cs typeface="+mn-ea"/>
                <a:sym typeface="+mn-lt"/>
              </a:rPr>
              <a:t>日本政法大学基于</a:t>
            </a:r>
            <a:r>
              <a:rPr lang="en-US" altLang="zh-CN" sz="3200" b="1" dirty="0">
                <a:solidFill>
                  <a:srgbClr val="24569D"/>
                </a:solidFill>
                <a:cs typeface="+mn-ea"/>
                <a:sym typeface="+mn-lt"/>
              </a:rPr>
              <a:t>ISE</a:t>
            </a:r>
            <a:r>
              <a:rPr lang="zh-CN" altLang="en-US" sz="3200" b="1" dirty="0">
                <a:solidFill>
                  <a:srgbClr val="24569D"/>
                </a:solidFill>
                <a:cs typeface="+mn-ea"/>
                <a:sym typeface="+mn-lt"/>
              </a:rPr>
              <a:t>开发平台的远程实验平台</a:t>
            </a:r>
          </a:p>
        </p:txBody>
      </p:sp>
      <p:sp>
        <p:nvSpPr>
          <p:cNvPr id="54" name="文本框 53"/>
          <p:cNvSpPr txBox="1"/>
          <p:nvPr/>
        </p:nvSpPr>
        <p:spPr>
          <a:xfrm>
            <a:off x="379372" y="206200"/>
            <a:ext cx="1723549" cy="461665"/>
          </a:xfrm>
          <a:prstGeom prst="rect">
            <a:avLst/>
          </a:prstGeom>
          <a:noFill/>
        </p:spPr>
        <p:txBody>
          <a:bodyPr wrap="none" rtlCol="0">
            <a:spAutoFit/>
          </a:bodyPr>
          <a:lstStyle/>
          <a:p>
            <a:r>
              <a:rPr lang="zh-CN" altLang="en-US" sz="2400" dirty="0">
                <a:cs typeface="+mn-ea"/>
                <a:sym typeface="+mn-lt"/>
              </a:rPr>
              <a:t>竞争力分析</a:t>
            </a:r>
          </a:p>
        </p:txBody>
      </p:sp>
      <p:sp>
        <p:nvSpPr>
          <p:cNvPr id="6" name="文本框 5"/>
          <p:cNvSpPr txBox="1"/>
          <p:nvPr/>
        </p:nvSpPr>
        <p:spPr>
          <a:xfrm>
            <a:off x="7300578" y="2809240"/>
            <a:ext cx="3834906" cy="3416320"/>
          </a:xfrm>
          <a:prstGeom prst="rect">
            <a:avLst/>
          </a:prstGeom>
          <a:noFill/>
        </p:spPr>
        <p:txBody>
          <a:bodyPr wrap="square" rtlCol="0">
            <a:spAutoFit/>
          </a:bodyPr>
          <a:lstStyle/>
          <a:p>
            <a:r>
              <a:rPr lang="en-US" altLang="zh-CN" sz="2400" dirty="0">
                <a:cs typeface="+mn-ea"/>
                <a:sym typeface="+mn-lt"/>
              </a:rPr>
              <a:t>Vivado</a:t>
            </a:r>
            <a:r>
              <a:rPr lang="zh-CN" altLang="en-US" sz="2400" dirty="0">
                <a:cs typeface="+mn-ea"/>
                <a:sym typeface="+mn-lt"/>
              </a:rPr>
              <a:t>开发工具更为完整，设计的流程集中在一个工具中</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更优的</a:t>
            </a:r>
            <a:r>
              <a:rPr lang="en-US" altLang="zh-CN" sz="2400" dirty="0">
                <a:cs typeface="+mn-ea"/>
                <a:sym typeface="+mn-lt"/>
              </a:rPr>
              <a:t>PC</a:t>
            </a:r>
            <a:r>
              <a:rPr lang="zh-CN" altLang="en-US" sz="2400" dirty="0">
                <a:cs typeface="+mn-ea"/>
                <a:sym typeface="+mn-lt"/>
              </a:rPr>
              <a:t>资源使用方式</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设计流程更自然</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脚本支持更规范</a:t>
            </a:r>
          </a:p>
        </p:txBody>
      </p:sp>
      <p:grpSp>
        <p:nvGrpSpPr>
          <p:cNvPr id="4" name="组合 3">
            <a:extLst>
              <a:ext uri="{FF2B5EF4-FFF2-40B4-BE49-F238E27FC236}">
                <a16:creationId xmlns:a16="http://schemas.microsoft.com/office/drawing/2014/main" xmlns="" id="{A2013A88-FB97-4351-81E1-14266C310C58}"/>
              </a:ext>
            </a:extLst>
          </p:cNvPr>
          <p:cNvGrpSpPr/>
          <p:nvPr/>
        </p:nvGrpSpPr>
        <p:grpSpPr>
          <a:xfrm>
            <a:off x="5530043" y="1339915"/>
            <a:ext cx="1197033" cy="1076325"/>
            <a:chOff x="5530820" y="4057650"/>
            <a:chExt cx="1197033" cy="1076325"/>
          </a:xfrm>
        </p:grpSpPr>
        <p:sp>
          <p:nvSpPr>
            <p:cNvPr id="7" name="文本框 6"/>
            <p:cNvSpPr txBox="1"/>
            <p:nvPr/>
          </p:nvSpPr>
          <p:spPr>
            <a:xfrm>
              <a:off x="5530820" y="4251394"/>
              <a:ext cx="1197033" cy="707886"/>
            </a:xfrm>
            <a:prstGeom prst="rect">
              <a:avLst/>
            </a:prstGeom>
            <a:noFill/>
          </p:spPr>
          <p:txBody>
            <a:bodyPr wrap="square" rtlCol="0">
              <a:spAutoFit/>
            </a:bodyPr>
            <a:lstStyle/>
            <a:p>
              <a:pPr algn="ctr"/>
              <a:r>
                <a:rPr lang="en-US" altLang="zh-CN" sz="4000" dirty="0">
                  <a:solidFill>
                    <a:srgbClr val="24569D"/>
                  </a:solidFill>
                  <a:cs typeface="+mn-ea"/>
                  <a:sym typeface="+mn-lt"/>
                </a:rPr>
                <a:t>VS</a:t>
              </a:r>
              <a:endParaRPr lang="zh-CN" altLang="en-US" sz="4000" dirty="0">
                <a:solidFill>
                  <a:srgbClr val="24569D"/>
                </a:solidFill>
                <a:cs typeface="+mn-ea"/>
                <a:sym typeface="+mn-lt"/>
              </a:endParaRPr>
            </a:p>
          </p:txBody>
        </p:sp>
        <p:sp>
          <p:nvSpPr>
            <p:cNvPr id="3" name="椭圆 2">
              <a:extLst>
                <a:ext uri="{FF2B5EF4-FFF2-40B4-BE49-F238E27FC236}">
                  <a16:creationId xmlns:a16="http://schemas.microsoft.com/office/drawing/2014/main" xmlns="" id="{6A3324A6-9CCB-4A75-A3D5-41BF4B11E2CB}"/>
                </a:ext>
              </a:extLst>
            </p:cNvPr>
            <p:cNvSpPr/>
            <p:nvPr/>
          </p:nvSpPr>
          <p:spPr>
            <a:xfrm>
              <a:off x="5591175" y="4057650"/>
              <a:ext cx="1076325" cy="1076325"/>
            </a:xfrm>
            <a:prstGeom prst="ellipse">
              <a:avLst/>
            </a:prstGeom>
            <a:noFill/>
            <a:ln w="57150">
              <a:solidFill>
                <a:srgbClr val="2456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a:extLst>
              <a:ext uri="{FF2B5EF4-FFF2-40B4-BE49-F238E27FC236}">
                <a16:creationId xmlns:a16="http://schemas.microsoft.com/office/drawing/2014/main" xmlns="" id="{FF81B976-2B8C-483D-B43E-12D9279AB10F}"/>
              </a:ext>
            </a:extLst>
          </p:cNvPr>
          <p:cNvSpPr txBox="1"/>
          <p:nvPr/>
        </p:nvSpPr>
        <p:spPr>
          <a:xfrm>
            <a:off x="7120596" y="1339022"/>
            <a:ext cx="3927627" cy="1077218"/>
          </a:xfrm>
          <a:prstGeom prst="rect">
            <a:avLst/>
          </a:prstGeom>
          <a:noFill/>
        </p:spPr>
        <p:txBody>
          <a:bodyPr wrap="square" rtlCol="0">
            <a:spAutoFit/>
          </a:bodyPr>
          <a:lstStyle/>
          <a:p>
            <a:r>
              <a:rPr lang="zh-CN" altLang="en-US" sz="3200" b="1" dirty="0">
                <a:solidFill>
                  <a:srgbClr val="24569D"/>
                </a:solidFill>
                <a:cs typeface="+mn-ea"/>
                <a:sym typeface="+mn-lt"/>
              </a:rPr>
              <a:t>基于</a:t>
            </a:r>
            <a:r>
              <a:rPr lang="en-US" altLang="zh-CN" sz="3200" b="1" dirty="0">
                <a:solidFill>
                  <a:srgbClr val="24569D"/>
                </a:solidFill>
                <a:cs typeface="+mn-ea"/>
                <a:sym typeface="+mn-lt"/>
              </a:rPr>
              <a:t>Vivado</a:t>
            </a:r>
            <a:r>
              <a:rPr lang="zh-CN" altLang="en-US" sz="3200" b="1" dirty="0">
                <a:solidFill>
                  <a:srgbClr val="24569D"/>
                </a:solidFill>
                <a:cs typeface="+mn-ea"/>
                <a:sym typeface="+mn-lt"/>
              </a:rPr>
              <a:t>的</a:t>
            </a:r>
            <a:r>
              <a:rPr lang="en-US" altLang="zh-CN" sz="3200" b="1" dirty="0">
                <a:solidFill>
                  <a:srgbClr val="24569D"/>
                </a:solidFill>
                <a:cs typeface="+mn-ea"/>
                <a:sym typeface="+mn-lt"/>
              </a:rPr>
              <a:t>FPGA</a:t>
            </a:r>
            <a:r>
              <a:rPr lang="zh-CN" altLang="en-US" sz="3200" b="1" dirty="0">
                <a:solidFill>
                  <a:srgbClr val="24569D"/>
                </a:solidFill>
                <a:cs typeface="+mn-ea"/>
                <a:sym typeface="+mn-lt"/>
              </a:rPr>
              <a:t>实验教学平台</a:t>
            </a:r>
          </a:p>
        </p:txBody>
      </p:sp>
      <p:cxnSp>
        <p:nvCxnSpPr>
          <p:cNvPr id="8" name="直接连接符 7">
            <a:extLst>
              <a:ext uri="{FF2B5EF4-FFF2-40B4-BE49-F238E27FC236}">
                <a16:creationId xmlns:a16="http://schemas.microsoft.com/office/drawing/2014/main" xmlns="" id="{3BC1A97A-CEEC-4CA9-A993-7D08EE78B6C3}"/>
              </a:ext>
            </a:extLst>
          </p:cNvPr>
          <p:cNvCxnSpPr>
            <a:cxnSpLocks/>
            <a:stCxn id="3" idx="4"/>
          </p:cNvCxnSpPr>
          <p:nvPr/>
        </p:nvCxnSpPr>
        <p:spPr>
          <a:xfrm>
            <a:off x="6128561" y="2416240"/>
            <a:ext cx="27758" cy="3972119"/>
          </a:xfrm>
          <a:prstGeom prst="line">
            <a:avLst/>
          </a:prstGeom>
          <a:ln w="57150">
            <a:solidFill>
              <a:srgbClr val="24569D"/>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xmlns="" id="{BF53E87A-FE3A-49FF-AE68-7AAA5E86356E}"/>
              </a:ext>
            </a:extLst>
          </p:cNvPr>
          <p:cNvGrpSpPr/>
          <p:nvPr/>
        </p:nvGrpSpPr>
        <p:grpSpPr>
          <a:xfrm>
            <a:off x="6564336" y="2854144"/>
            <a:ext cx="556260" cy="556260"/>
            <a:chOff x="3621404" y="2682240"/>
            <a:chExt cx="556260" cy="556260"/>
          </a:xfrm>
        </p:grpSpPr>
        <p:sp>
          <p:nvSpPr>
            <p:cNvPr id="17" name="椭圆 16">
              <a:extLst>
                <a:ext uri="{FF2B5EF4-FFF2-40B4-BE49-F238E27FC236}">
                  <a16:creationId xmlns:a16="http://schemas.microsoft.com/office/drawing/2014/main" xmlns="" id="{BC3F444F-8BE0-46F7-93DC-8876A72E9D80}"/>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L 形 17">
              <a:extLst>
                <a:ext uri="{FF2B5EF4-FFF2-40B4-BE49-F238E27FC236}">
                  <a16:creationId xmlns:a16="http://schemas.microsoft.com/office/drawing/2014/main" xmlns="" id="{289BC610-09B1-412E-9D59-74CD24AACA5A}"/>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 name="组合 4">
            <a:extLst>
              <a:ext uri="{FF2B5EF4-FFF2-40B4-BE49-F238E27FC236}">
                <a16:creationId xmlns:a16="http://schemas.microsoft.com/office/drawing/2014/main" xmlns="" id="{525F51D5-AB7F-4BF0-A9E2-A91B166BF4F5}"/>
              </a:ext>
            </a:extLst>
          </p:cNvPr>
          <p:cNvGrpSpPr/>
          <p:nvPr/>
        </p:nvGrpSpPr>
        <p:grpSpPr>
          <a:xfrm>
            <a:off x="1000339" y="2784360"/>
            <a:ext cx="4764148" cy="556260"/>
            <a:chOff x="1000339" y="2784360"/>
            <a:chExt cx="4764148" cy="556260"/>
          </a:xfrm>
        </p:grpSpPr>
        <p:sp>
          <p:nvSpPr>
            <p:cNvPr id="28" name="文本框 27"/>
            <p:cNvSpPr txBox="1"/>
            <p:nvPr/>
          </p:nvSpPr>
          <p:spPr>
            <a:xfrm>
              <a:off x="1741610" y="2809240"/>
              <a:ext cx="4022877" cy="461665"/>
            </a:xfrm>
            <a:prstGeom prst="rect">
              <a:avLst/>
            </a:prstGeom>
            <a:noFill/>
          </p:spPr>
          <p:txBody>
            <a:bodyPr wrap="square" rtlCol="0">
              <a:spAutoFit/>
            </a:bodyPr>
            <a:lstStyle/>
            <a:p>
              <a:r>
                <a:rPr lang="en-US" altLang="zh-CN" sz="2400" dirty="0">
                  <a:cs typeface="+mn-ea"/>
                  <a:sym typeface="+mn-lt"/>
                </a:rPr>
                <a:t>ISE</a:t>
              </a:r>
              <a:r>
                <a:rPr lang="zh-CN" altLang="en-US" sz="2400" dirty="0">
                  <a:cs typeface="+mn-ea"/>
                  <a:sym typeface="+mn-lt"/>
                </a:rPr>
                <a:t>开发平台不再更新</a:t>
              </a:r>
              <a:endParaRPr lang="en-US" altLang="zh-CN" sz="2400" dirty="0">
                <a:cs typeface="+mn-ea"/>
                <a:sym typeface="+mn-lt"/>
              </a:endParaRPr>
            </a:p>
          </p:txBody>
        </p:sp>
        <p:grpSp>
          <p:nvGrpSpPr>
            <p:cNvPr id="10" name="组合 9">
              <a:extLst>
                <a:ext uri="{FF2B5EF4-FFF2-40B4-BE49-F238E27FC236}">
                  <a16:creationId xmlns:a16="http://schemas.microsoft.com/office/drawing/2014/main" xmlns="" id="{0F3848EE-F5C7-4ED6-B9D4-F2F6F1DA2345}"/>
                </a:ext>
              </a:extLst>
            </p:cNvPr>
            <p:cNvGrpSpPr/>
            <p:nvPr/>
          </p:nvGrpSpPr>
          <p:grpSpPr>
            <a:xfrm>
              <a:off x="1000339" y="2784360"/>
              <a:ext cx="556260" cy="556260"/>
              <a:chOff x="2085637" y="4662886"/>
              <a:chExt cx="556260" cy="556260"/>
            </a:xfrm>
          </p:grpSpPr>
          <p:sp>
            <p:nvSpPr>
              <p:cNvPr id="19" name="椭圆 18">
                <a:extLst>
                  <a:ext uri="{FF2B5EF4-FFF2-40B4-BE49-F238E27FC236}">
                    <a16:creationId xmlns:a16="http://schemas.microsoft.com/office/drawing/2014/main" xmlns="" id="{09CECA41-10C9-462B-A1B2-C473212275F8}"/>
                  </a:ext>
                </a:extLst>
              </p:cNvPr>
              <p:cNvSpPr/>
              <p:nvPr/>
            </p:nvSpPr>
            <p:spPr>
              <a:xfrm>
                <a:off x="2085637" y="4662886"/>
                <a:ext cx="556260" cy="5562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十字形 8">
                <a:extLst>
                  <a:ext uri="{FF2B5EF4-FFF2-40B4-BE49-F238E27FC236}">
                    <a16:creationId xmlns:a16="http://schemas.microsoft.com/office/drawing/2014/main" xmlns="" id="{FB09930B-888A-43AB-989F-0D5AD19DFD00}"/>
                  </a:ext>
                </a:extLst>
              </p:cNvPr>
              <p:cNvSpPr/>
              <p:nvPr/>
            </p:nvSpPr>
            <p:spPr>
              <a:xfrm rot="2700000">
                <a:off x="2178531" y="4758172"/>
                <a:ext cx="365083" cy="365083"/>
              </a:xfrm>
              <a:prstGeom prst="plus">
                <a:avLst>
                  <a:gd name="adj" fmla="val 4285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0" name="组合 19">
            <a:extLst>
              <a:ext uri="{FF2B5EF4-FFF2-40B4-BE49-F238E27FC236}">
                <a16:creationId xmlns:a16="http://schemas.microsoft.com/office/drawing/2014/main" xmlns="" id="{5D02A9E6-CA2D-42E5-AE15-354C251BC44F}"/>
              </a:ext>
            </a:extLst>
          </p:cNvPr>
          <p:cNvGrpSpPr/>
          <p:nvPr/>
        </p:nvGrpSpPr>
        <p:grpSpPr>
          <a:xfrm>
            <a:off x="6564336" y="4239270"/>
            <a:ext cx="556260" cy="556260"/>
            <a:chOff x="3621404" y="2682240"/>
            <a:chExt cx="556260" cy="556260"/>
          </a:xfrm>
        </p:grpSpPr>
        <p:sp>
          <p:nvSpPr>
            <p:cNvPr id="21" name="椭圆 20">
              <a:extLst>
                <a:ext uri="{FF2B5EF4-FFF2-40B4-BE49-F238E27FC236}">
                  <a16:creationId xmlns:a16="http://schemas.microsoft.com/office/drawing/2014/main" xmlns="" id="{02533DD6-0B6A-4505-A59E-04CB716A5BC6}"/>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L 形 21">
              <a:extLst>
                <a:ext uri="{FF2B5EF4-FFF2-40B4-BE49-F238E27FC236}">
                  <a16:creationId xmlns:a16="http://schemas.microsoft.com/office/drawing/2014/main" xmlns="" id="{689506D0-0008-43D7-8351-F82F4F664CDC}"/>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3" name="组合 22">
            <a:extLst>
              <a:ext uri="{FF2B5EF4-FFF2-40B4-BE49-F238E27FC236}">
                <a16:creationId xmlns:a16="http://schemas.microsoft.com/office/drawing/2014/main" xmlns="" id="{22886EF8-8ABF-4A26-B26B-DA74A3C35660}"/>
              </a:ext>
            </a:extLst>
          </p:cNvPr>
          <p:cNvGrpSpPr/>
          <p:nvPr/>
        </p:nvGrpSpPr>
        <p:grpSpPr>
          <a:xfrm>
            <a:off x="6550124" y="4964960"/>
            <a:ext cx="556260" cy="556260"/>
            <a:chOff x="3621404" y="2682240"/>
            <a:chExt cx="556260" cy="556260"/>
          </a:xfrm>
        </p:grpSpPr>
        <p:sp>
          <p:nvSpPr>
            <p:cNvPr id="24" name="椭圆 23">
              <a:extLst>
                <a:ext uri="{FF2B5EF4-FFF2-40B4-BE49-F238E27FC236}">
                  <a16:creationId xmlns:a16="http://schemas.microsoft.com/office/drawing/2014/main" xmlns="" id="{3E51F438-A3F1-43F8-A882-C171C24B26E7}"/>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L 形 25">
              <a:extLst>
                <a:ext uri="{FF2B5EF4-FFF2-40B4-BE49-F238E27FC236}">
                  <a16:creationId xmlns:a16="http://schemas.microsoft.com/office/drawing/2014/main" xmlns="" id="{CA48C7A7-669F-42AC-99C6-D34D00C59444}"/>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a:extLst>
              <a:ext uri="{FF2B5EF4-FFF2-40B4-BE49-F238E27FC236}">
                <a16:creationId xmlns:a16="http://schemas.microsoft.com/office/drawing/2014/main" xmlns="" id="{E338BD32-E64A-457C-A8DB-5328DA3664CA}"/>
              </a:ext>
            </a:extLst>
          </p:cNvPr>
          <p:cNvGrpSpPr/>
          <p:nvPr/>
        </p:nvGrpSpPr>
        <p:grpSpPr>
          <a:xfrm>
            <a:off x="6543903" y="5704165"/>
            <a:ext cx="556260" cy="556260"/>
            <a:chOff x="3621404" y="2682240"/>
            <a:chExt cx="556260" cy="556260"/>
          </a:xfrm>
        </p:grpSpPr>
        <p:sp>
          <p:nvSpPr>
            <p:cNvPr id="29" name="椭圆 28">
              <a:extLst>
                <a:ext uri="{FF2B5EF4-FFF2-40B4-BE49-F238E27FC236}">
                  <a16:creationId xmlns:a16="http://schemas.microsoft.com/office/drawing/2014/main" xmlns="" id="{4D8A0CBF-06BA-4735-8E3E-1F24A1AE3F5D}"/>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L 形 29">
              <a:extLst>
                <a:ext uri="{FF2B5EF4-FFF2-40B4-BE49-F238E27FC236}">
                  <a16:creationId xmlns:a16="http://schemas.microsoft.com/office/drawing/2014/main" xmlns="" id="{1F262855-387E-490C-8254-4EC81A193750}"/>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854362916"/>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10" presetClass="entr" presetSubtype="0" fill="hold" grpId="0" nodeType="withEffect">
                                  <p:stCondLst>
                                    <p:cond delay="1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fade">
                                      <p:cBhvr>
                                        <p:cTn id="40" dur="500"/>
                                        <p:tgtEl>
                                          <p:spTgt spid="6">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6" end="6"/>
                                            </p:txEl>
                                          </p:spTgt>
                                        </p:tgtEl>
                                        <p:attrNameLst>
                                          <p:attrName>style.visibility</p:attrName>
                                        </p:attrNameLst>
                                      </p:cBhvr>
                                      <p:to>
                                        <p:strVal val="visible"/>
                                      </p:to>
                                    </p:set>
                                    <p:animEffect transition="in" filter="fade">
                                      <p:cBhvr>
                                        <p:cTn id="48" dur="500"/>
                                        <p:tgtEl>
                                          <p:spTgt spid="6">
                                            <p:txEl>
                                              <p:pRg st="6" end="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P spid="6" grpId="0" uiExpand="1" build="p"/>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3798277" cy="6858000"/>
          </a:xfrm>
          <a:prstGeom prst="rect">
            <a:avLst/>
          </a:prstGeom>
          <a:solidFill>
            <a:srgbClr val="24569D"/>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 name="PA_组合 1">
            <a:extLst>
              <a:ext uri="{FF2B5EF4-FFF2-40B4-BE49-F238E27FC236}">
                <a16:creationId xmlns:a16="http://schemas.microsoft.com/office/drawing/2014/main" xmlns="" id="{8383E909-38DA-4A17-A60D-46C1652A4D42}"/>
              </a:ext>
            </a:extLst>
          </p:cNvPr>
          <p:cNvGrpSpPr/>
          <p:nvPr>
            <p:custDataLst>
              <p:tags r:id="rId2"/>
            </p:custDataLst>
          </p:nvPr>
        </p:nvGrpSpPr>
        <p:grpSpPr>
          <a:xfrm>
            <a:off x="975946" y="2505808"/>
            <a:ext cx="1846385" cy="1846385"/>
            <a:chOff x="975946" y="2505808"/>
            <a:chExt cx="1846385" cy="1846385"/>
          </a:xfrm>
        </p:grpSpPr>
        <p:sp>
          <p:nvSpPr>
            <p:cNvPr id="5" name="椭圆 4"/>
            <p:cNvSpPr/>
            <p:nvPr/>
          </p:nvSpPr>
          <p:spPr>
            <a:xfrm>
              <a:off x="975946" y="2505808"/>
              <a:ext cx="1846385" cy="184638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文本框 8"/>
            <p:cNvSpPr txBox="1"/>
            <p:nvPr/>
          </p:nvSpPr>
          <p:spPr>
            <a:xfrm>
              <a:off x="1447733" y="3044280"/>
              <a:ext cx="813043" cy="769441"/>
            </a:xfrm>
            <a:prstGeom prst="rect">
              <a:avLst/>
            </a:prstGeom>
            <a:noFill/>
          </p:spPr>
          <p:txBody>
            <a:bodyPr wrap="none" rtlCol="0">
              <a:spAutoFit/>
            </a:bodyPr>
            <a:lstStyle/>
            <a:p>
              <a:r>
                <a:rPr lang="en-US" altLang="zh-CN" sz="4400" dirty="0">
                  <a:cs typeface="+mn-ea"/>
                  <a:sym typeface="+mn-lt"/>
                </a:rPr>
                <a:t>04</a:t>
              </a:r>
              <a:endParaRPr lang="zh-CN" altLang="en-US" sz="4400" dirty="0">
                <a:cs typeface="+mn-ea"/>
                <a:sym typeface="+mn-lt"/>
              </a:endParaRPr>
            </a:p>
          </p:txBody>
        </p:sp>
      </p:grpSp>
      <p:sp>
        <p:nvSpPr>
          <p:cNvPr id="11" name="PA_文本框 10"/>
          <p:cNvSpPr txBox="1"/>
          <p:nvPr>
            <p:custDataLst>
              <p:tags r:id="rId3"/>
            </p:custDataLst>
          </p:nvPr>
        </p:nvSpPr>
        <p:spPr>
          <a:xfrm>
            <a:off x="6510434" y="3105835"/>
            <a:ext cx="3262432" cy="707886"/>
          </a:xfrm>
          <a:prstGeom prst="rect">
            <a:avLst/>
          </a:prstGeom>
          <a:noFill/>
        </p:spPr>
        <p:txBody>
          <a:bodyPr wrap="none" rtlCol="0">
            <a:spAutoFit/>
          </a:bodyPr>
          <a:lstStyle/>
          <a:p>
            <a:r>
              <a:rPr lang="zh-CN" altLang="en-US" sz="4000" b="1" dirty="0">
                <a:cs typeface="+mn-ea"/>
                <a:sym typeface="+mn-lt"/>
              </a:rPr>
              <a:t>项目未来工作</a:t>
            </a:r>
          </a:p>
        </p:txBody>
      </p:sp>
    </p:spTree>
    <p:extLst>
      <p:ext uri="{BB962C8B-B14F-4D97-AF65-F5344CB8AC3E}">
        <p14:creationId xmlns:p14="http://schemas.microsoft.com/office/powerpoint/2010/main" val="3788316404"/>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333" fill="hold">
                                          <p:stCondLst>
                                            <p:cond delay="0"/>
                                          </p:stCondLst>
                                        </p:cTn>
                                        <p:tgtEl>
                                          <p:spTgt spid="2"/>
                                        </p:tgtEl>
                                      </p:cBhvr>
                                      <p:from x="0" y="0"/>
                                      <p:to x="120000" y="120000"/>
                                    </p:animScale>
                                    <p:animScale>
                                      <p:cBhvr>
                                        <p:cTn id="8" dur="167" fill="hold">
                                          <p:stCondLst>
                                            <p:cond delay="333"/>
                                          </p:stCondLst>
                                        </p:cTn>
                                        <p:tgtEl>
                                          <p:spTgt spid="2"/>
                                        </p:tgtEl>
                                      </p:cBhvr>
                                      <p:from x="120000" y="120000"/>
                                      <p:to x="100000" y="100000"/>
                                    </p:animScale>
                                  </p:childTnLst>
                                </p:cTn>
                              </p:par>
                              <p:par>
                                <p:cTn id="9" presetID="0" presetClass="entr" presetSubtype="0" fill="hold" grpId="0" nodeType="withEffect">
                                  <p:stCondLst>
                                    <p:cond delay="500"/>
                                  </p:stCondLst>
                                  <p:iterate type="lt">
                                    <p:tmPct val="10000"/>
                                  </p:iterate>
                                  <p:childTnLst>
                                    <p:set>
                                      <p:cBhvr>
                                        <p:cTn id="10" dur="1" fill="hold">
                                          <p:stCondLst>
                                            <p:cond delay="0"/>
                                          </p:stCondLst>
                                        </p:cTn>
                                        <p:tgtEl>
                                          <p:spTgt spid="11"/>
                                        </p:tgtEl>
                                        <p:attrNameLst>
                                          <p:attrName>style.visibility</p:attrName>
                                        </p:attrNameLst>
                                      </p:cBhvr>
                                      <p:to>
                                        <p:strVal val="visible"/>
                                      </p:to>
                                    </p:set>
                                    <p:animScale>
                                      <p:cBhvr>
                                        <p:cTn id="11" dur="375" fill="hold">
                                          <p:stCondLst>
                                            <p:cond delay="0"/>
                                          </p:stCondLst>
                                        </p:cTn>
                                        <p:tgtEl>
                                          <p:spTgt spid="11"/>
                                        </p:tgtEl>
                                      </p:cBhvr>
                                      <p:from x="150000" y="150000"/>
                                      <p:to x="90000" y="90000"/>
                                    </p:animScale>
                                    <p:animScale>
                                      <p:cBhvr>
                                        <p:cTn id="12" dur="375" fill="hold">
                                          <p:stCondLst>
                                            <p:cond delay="375"/>
                                          </p:stCondLst>
                                        </p:cTn>
                                        <p:tgtEl>
                                          <p:spTgt spid="11"/>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3798277" cy="6858000"/>
          </a:xfrm>
          <a:prstGeom prst="rect">
            <a:avLst/>
          </a:prstGeom>
          <a:solidFill>
            <a:srgbClr val="24569D"/>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 name="PA_组合 1">
            <a:extLst>
              <a:ext uri="{FF2B5EF4-FFF2-40B4-BE49-F238E27FC236}">
                <a16:creationId xmlns:a16="http://schemas.microsoft.com/office/drawing/2014/main" xmlns="" id="{8383E909-38DA-4A17-A60D-46C1652A4D42}"/>
              </a:ext>
            </a:extLst>
          </p:cNvPr>
          <p:cNvGrpSpPr/>
          <p:nvPr>
            <p:custDataLst>
              <p:tags r:id="rId2"/>
            </p:custDataLst>
          </p:nvPr>
        </p:nvGrpSpPr>
        <p:grpSpPr>
          <a:xfrm>
            <a:off x="975946" y="2505808"/>
            <a:ext cx="1846385" cy="1846385"/>
            <a:chOff x="975946" y="2505808"/>
            <a:chExt cx="1846385" cy="1846385"/>
          </a:xfrm>
        </p:grpSpPr>
        <p:sp>
          <p:nvSpPr>
            <p:cNvPr id="5" name="椭圆 4"/>
            <p:cNvSpPr/>
            <p:nvPr/>
          </p:nvSpPr>
          <p:spPr>
            <a:xfrm>
              <a:off x="975946" y="2505808"/>
              <a:ext cx="1846385" cy="184638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文本框 8"/>
            <p:cNvSpPr txBox="1"/>
            <p:nvPr/>
          </p:nvSpPr>
          <p:spPr>
            <a:xfrm>
              <a:off x="1447733" y="3044280"/>
              <a:ext cx="813043" cy="769441"/>
            </a:xfrm>
            <a:prstGeom prst="rect">
              <a:avLst/>
            </a:prstGeom>
            <a:noFill/>
          </p:spPr>
          <p:txBody>
            <a:bodyPr wrap="none" rtlCol="0">
              <a:spAutoFit/>
            </a:bodyPr>
            <a:lstStyle/>
            <a:p>
              <a:r>
                <a:rPr lang="en-US" altLang="zh-CN" sz="4400" dirty="0">
                  <a:cs typeface="+mn-ea"/>
                  <a:sym typeface="+mn-lt"/>
                </a:rPr>
                <a:t>01</a:t>
              </a:r>
              <a:endParaRPr lang="zh-CN" altLang="en-US" sz="4400" dirty="0">
                <a:cs typeface="+mn-ea"/>
                <a:sym typeface="+mn-lt"/>
              </a:endParaRPr>
            </a:p>
          </p:txBody>
        </p:sp>
      </p:grpSp>
      <p:sp>
        <p:nvSpPr>
          <p:cNvPr id="11" name="PA_文本框 10"/>
          <p:cNvSpPr txBox="1"/>
          <p:nvPr>
            <p:custDataLst>
              <p:tags r:id="rId3"/>
            </p:custDataLst>
          </p:nvPr>
        </p:nvSpPr>
        <p:spPr>
          <a:xfrm>
            <a:off x="6569560" y="2967335"/>
            <a:ext cx="2954655" cy="923330"/>
          </a:xfrm>
          <a:prstGeom prst="rect">
            <a:avLst/>
          </a:prstGeom>
          <a:noFill/>
        </p:spPr>
        <p:txBody>
          <a:bodyPr wrap="none" rtlCol="0">
            <a:spAutoFit/>
          </a:bodyPr>
          <a:lstStyle/>
          <a:p>
            <a:r>
              <a:rPr lang="zh-CN" altLang="en-US" sz="5400" b="1" dirty="0">
                <a:cs typeface="+mn-ea"/>
                <a:sym typeface="+mn-lt"/>
              </a:rPr>
              <a:t>项目背景</a:t>
            </a:r>
          </a:p>
        </p:txBody>
      </p:sp>
    </p:spTree>
    <p:extLst>
      <p:ext uri="{BB962C8B-B14F-4D97-AF65-F5344CB8AC3E}">
        <p14:creationId xmlns:p14="http://schemas.microsoft.com/office/powerpoint/2010/main" val="3610656930"/>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333" fill="hold">
                                          <p:stCondLst>
                                            <p:cond delay="0"/>
                                          </p:stCondLst>
                                        </p:cTn>
                                        <p:tgtEl>
                                          <p:spTgt spid="2"/>
                                        </p:tgtEl>
                                      </p:cBhvr>
                                      <p:from x="0" y="0"/>
                                      <p:to x="120000" y="120000"/>
                                    </p:animScale>
                                    <p:animScale>
                                      <p:cBhvr>
                                        <p:cTn id="8" dur="167" fill="hold">
                                          <p:stCondLst>
                                            <p:cond delay="333"/>
                                          </p:stCondLst>
                                        </p:cTn>
                                        <p:tgtEl>
                                          <p:spTgt spid="2"/>
                                        </p:tgtEl>
                                      </p:cBhvr>
                                      <p:from x="120000" y="120000"/>
                                      <p:to x="100000" y="100000"/>
                                    </p:animScale>
                                  </p:childTnLst>
                                </p:cTn>
                              </p:par>
                              <p:par>
                                <p:cTn id="9" presetID="0" presetClass="entr" presetSubtype="0" fill="hold" grpId="0" nodeType="withEffect">
                                  <p:stCondLst>
                                    <p:cond delay="500"/>
                                  </p:stCondLst>
                                  <p:iterate type="lt">
                                    <p:tmPct val="10000"/>
                                  </p:iterate>
                                  <p:childTnLst>
                                    <p:set>
                                      <p:cBhvr>
                                        <p:cTn id="10" dur="1" fill="hold">
                                          <p:stCondLst>
                                            <p:cond delay="0"/>
                                          </p:stCondLst>
                                        </p:cTn>
                                        <p:tgtEl>
                                          <p:spTgt spid="11"/>
                                        </p:tgtEl>
                                        <p:attrNameLst>
                                          <p:attrName>style.visibility</p:attrName>
                                        </p:attrNameLst>
                                      </p:cBhvr>
                                      <p:to>
                                        <p:strVal val="visible"/>
                                      </p:to>
                                    </p:set>
                                    <p:animScale>
                                      <p:cBhvr>
                                        <p:cTn id="11" dur="375" fill="hold">
                                          <p:stCondLst>
                                            <p:cond delay="0"/>
                                          </p:stCondLst>
                                        </p:cTn>
                                        <p:tgtEl>
                                          <p:spTgt spid="11"/>
                                        </p:tgtEl>
                                      </p:cBhvr>
                                      <p:from x="150000" y="150000"/>
                                      <p:to x="90000" y="90000"/>
                                    </p:animScale>
                                    <p:animScale>
                                      <p:cBhvr>
                                        <p:cTn id="12" dur="375" fill="hold">
                                          <p:stCondLst>
                                            <p:cond delay="375"/>
                                          </p:stCondLst>
                                        </p:cTn>
                                        <p:tgtEl>
                                          <p:spTgt spid="11"/>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计算机, 自动贩卖机, 电子产品&#10;&#10;已生成极高可信度的说明">
            <a:extLst>
              <a:ext uri="{FF2B5EF4-FFF2-40B4-BE49-F238E27FC236}">
                <a16:creationId xmlns:a16="http://schemas.microsoft.com/office/drawing/2014/main" xmlns="" id="{F272CA61-8106-4366-A332-244B0A39EBD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tretch>
            <a:fillRect/>
          </a:stretch>
        </p:blipFill>
        <p:spPr>
          <a:xfrm>
            <a:off x="0" y="0"/>
            <a:ext cx="12542982" cy="7136524"/>
          </a:xfrm>
          <a:prstGeom prst="rect">
            <a:avLst/>
          </a:prstGeom>
        </p:spPr>
      </p:pic>
      <p:pic>
        <p:nvPicPr>
          <p:cNvPr id="33" name="图形 32" descr="数据库">
            <a:extLst>
              <a:ext uri="{FF2B5EF4-FFF2-40B4-BE49-F238E27FC236}">
                <a16:creationId xmlns:a16="http://schemas.microsoft.com/office/drawing/2014/main" xmlns="" id="{94243F6D-611D-441B-9DB9-F19F7BB7C2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351925" y="859698"/>
            <a:ext cx="5417127" cy="5417127"/>
          </a:xfrm>
          <a:prstGeom prst="rect">
            <a:avLst/>
          </a:prstGeom>
        </p:spPr>
      </p:pic>
      <p:sp>
        <p:nvSpPr>
          <p:cNvPr id="4" name="矩形 3"/>
          <p:cNvSpPr/>
          <p:nvPr/>
        </p:nvSpPr>
        <p:spPr>
          <a:xfrm>
            <a:off x="2410697" y="2414103"/>
            <a:ext cx="7911315" cy="2308316"/>
          </a:xfrm>
          <a:prstGeom prst="rect">
            <a:avLst/>
          </a:prstGeom>
        </p:spPr>
        <p:txBody>
          <a:bodyPr wrap="none" lIns="91431" tIns="45716" rIns="91431" bIns="45716">
            <a:spAutoFit/>
          </a:bodyPr>
          <a:lstStyle/>
          <a:p>
            <a:pPr>
              <a:spcBef>
                <a:spcPct val="0"/>
              </a:spcBef>
              <a:buFont typeface="Arial" charset="0"/>
              <a:buNone/>
            </a:pPr>
            <a:r>
              <a:rPr lang="zh-CN" altLang="en-US" sz="3600" b="1" dirty="0">
                <a:solidFill>
                  <a:schemeClr val="bg1"/>
                </a:solidFill>
                <a:cs typeface="+mn-ea"/>
                <a:sym typeface="+mn-lt"/>
              </a:rPr>
              <a:t>实现第二个远程连接</a:t>
            </a:r>
            <a:endParaRPr lang="en-US" altLang="zh-CN" sz="3600" b="1" dirty="0">
              <a:solidFill>
                <a:schemeClr val="bg1"/>
              </a:solidFill>
              <a:cs typeface="+mn-ea"/>
              <a:sym typeface="+mn-lt"/>
            </a:endParaRPr>
          </a:p>
          <a:p>
            <a:pPr>
              <a:spcBef>
                <a:spcPct val="0"/>
              </a:spcBef>
              <a:buFont typeface="Arial" charset="0"/>
              <a:buNone/>
            </a:pPr>
            <a:r>
              <a:rPr lang="zh-CN" altLang="en-US" sz="3600" b="1" dirty="0">
                <a:solidFill>
                  <a:schemeClr val="bg1"/>
                </a:solidFill>
                <a:cs typeface="+mn-ea"/>
                <a:sym typeface="+mn-lt"/>
              </a:rPr>
              <a:t>即服务器与</a:t>
            </a:r>
            <a:r>
              <a:rPr lang="en-US" altLang="zh-CN" sz="3600" b="1" dirty="0">
                <a:solidFill>
                  <a:schemeClr val="bg1"/>
                </a:solidFill>
                <a:cs typeface="+mn-ea"/>
                <a:sym typeface="+mn-lt"/>
              </a:rPr>
              <a:t>FPGA</a:t>
            </a:r>
            <a:r>
              <a:rPr lang="zh-CN" altLang="en-US" sz="3600" b="1" dirty="0">
                <a:solidFill>
                  <a:schemeClr val="bg1"/>
                </a:solidFill>
                <a:cs typeface="+mn-ea"/>
                <a:sym typeface="+mn-lt"/>
              </a:rPr>
              <a:t>板子之间的远程连接</a:t>
            </a:r>
            <a:endParaRPr lang="en-US" altLang="zh-CN" sz="3600" b="1" dirty="0">
              <a:solidFill>
                <a:schemeClr val="bg1"/>
              </a:solidFill>
              <a:cs typeface="+mn-ea"/>
              <a:sym typeface="+mn-lt"/>
            </a:endParaRPr>
          </a:p>
          <a:p>
            <a:pPr>
              <a:spcBef>
                <a:spcPct val="0"/>
              </a:spcBef>
              <a:buFont typeface="Arial" charset="0"/>
              <a:buNone/>
            </a:pPr>
            <a:r>
              <a:rPr lang="zh-CN" altLang="en-US" sz="3600" b="1" dirty="0">
                <a:solidFill>
                  <a:schemeClr val="bg1"/>
                </a:solidFill>
                <a:cs typeface="+mn-ea"/>
                <a:sym typeface="+mn-lt"/>
              </a:rPr>
              <a:t>实现一板复用</a:t>
            </a:r>
            <a:endParaRPr lang="en-US" altLang="zh-CN" sz="3600" b="1" dirty="0">
              <a:solidFill>
                <a:schemeClr val="bg1"/>
              </a:solidFill>
              <a:cs typeface="+mn-ea"/>
              <a:sym typeface="+mn-lt"/>
            </a:endParaRPr>
          </a:p>
          <a:p>
            <a:pPr>
              <a:spcBef>
                <a:spcPct val="0"/>
              </a:spcBef>
              <a:buFont typeface="Arial" charset="0"/>
              <a:buNone/>
            </a:pPr>
            <a:r>
              <a:rPr lang="zh-CN" altLang="en-US" sz="3600" b="1" dirty="0">
                <a:solidFill>
                  <a:schemeClr val="bg1"/>
                </a:solidFill>
                <a:cs typeface="+mn-ea"/>
                <a:sym typeface="+mn-lt"/>
              </a:rPr>
              <a:t>提高</a:t>
            </a:r>
            <a:r>
              <a:rPr lang="en-US" altLang="zh-CN" sz="3600" b="1" dirty="0">
                <a:solidFill>
                  <a:schemeClr val="bg1"/>
                </a:solidFill>
                <a:cs typeface="+mn-ea"/>
                <a:sym typeface="+mn-lt"/>
              </a:rPr>
              <a:t>FPGA</a:t>
            </a:r>
            <a:r>
              <a:rPr lang="zh-CN" altLang="en-US" sz="3600" b="1" dirty="0">
                <a:solidFill>
                  <a:schemeClr val="bg1"/>
                </a:solidFill>
                <a:cs typeface="+mn-ea"/>
                <a:sym typeface="+mn-lt"/>
              </a:rPr>
              <a:t>资源利用率</a:t>
            </a:r>
          </a:p>
        </p:txBody>
      </p:sp>
      <p:sp>
        <p:nvSpPr>
          <p:cNvPr id="30" name="文本框 29">
            <a:extLst>
              <a:ext uri="{FF2B5EF4-FFF2-40B4-BE49-F238E27FC236}">
                <a16:creationId xmlns:a16="http://schemas.microsoft.com/office/drawing/2014/main" xmlns="" id="{414D1E62-292A-4454-A166-00D4A15C9676}"/>
              </a:ext>
            </a:extLst>
          </p:cNvPr>
          <p:cNvSpPr txBox="1"/>
          <p:nvPr/>
        </p:nvSpPr>
        <p:spPr>
          <a:xfrm>
            <a:off x="379372" y="206200"/>
            <a:ext cx="2031325" cy="461665"/>
          </a:xfrm>
          <a:prstGeom prst="rect">
            <a:avLst/>
          </a:prstGeom>
          <a:noFill/>
        </p:spPr>
        <p:txBody>
          <a:bodyPr wrap="none" rtlCol="0">
            <a:spAutoFit/>
          </a:bodyPr>
          <a:lstStyle/>
          <a:p>
            <a:r>
              <a:rPr lang="zh-CN" altLang="en-US" sz="2400" dirty="0">
                <a:solidFill>
                  <a:schemeClr val="bg1"/>
                </a:solidFill>
                <a:cs typeface="+mn-ea"/>
                <a:sym typeface="+mn-lt"/>
              </a:rPr>
              <a:t>项目未来工作</a:t>
            </a:r>
          </a:p>
        </p:txBody>
      </p:sp>
      <p:sp>
        <p:nvSpPr>
          <p:cNvPr id="12" name="半闭框 11">
            <a:extLst>
              <a:ext uri="{FF2B5EF4-FFF2-40B4-BE49-F238E27FC236}">
                <a16:creationId xmlns:a16="http://schemas.microsoft.com/office/drawing/2014/main" xmlns="" id="{AEF1E1E7-6E27-4D75-B12C-F3EC7D924D5F}"/>
              </a:ext>
            </a:extLst>
          </p:cNvPr>
          <p:cNvSpPr/>
          <p:nvPr/>
        </p:nvSpPr>
        <p:spPr>
          <a:xfrm>
            <a:off x="-821695" y="-805182"/>
            <a:ext cx="2022763" cy="2022763"/>
          </a:xfrm>
          <a:prstGeom prst="halfFrame">
            <a:avLst>
              <a:gd name="adj1" fmla="val 14612"/>
              <a:gd name="adj2" fmla="val 15981"/>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1" name="半闭框 30">
            <a:extLst>
              <a:ext uri="{FF2B5EF4-FFF2-40B4-BE49-F238E27FC236}">
                <a16:creationId xmlns:a16="http://schemas.microsoft.com/office/drawing/2014/main" xmlns="" id="{F3000438-6B29-4D5F-B776-151C2A5BD1EE}"/>
              </a:ext>
            </a:extLst>
          </p:cNvPr>
          <p:cNvSpPr/>
          <p:nvPr/>
        </p:nvSpPr>
        <p:spPr>
          <a:xfrm rot="10800000">
            <a:off x="11577575" y="6125142"/>
            <a:ext cx="2022763" cy="2022763"/>
          </a:xfrm>
          <a:prstGeom prst="halfFrame">
            <a:avLst>
              <a:gd name="adj1" fmla="val 14612"/>
              <a:gd name="adj2" fmla="val 15981"/>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Tree>
    <p:extLst>
      <p:ext uri="{BB962C8B-B14F-4D97-AF65-F5344CB8AC3E}">
        <p14:creationId xmlns:p14="http://schemas.microsoft.com/office/powerpoint/2010/main" val="3930610296"/>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9167E-6 -2.59259E-6 L 0.17956 0.34861 " pathEditMode="relative" rAng="0" ptsTypes="AA">
                                      <p:cBhvr>
                                        <p:cTn id="6" dur="1000" fill="hold"/>
                                        <p:tgtEl>
                                          <p:spTgt spid="12"/>
                                        </p:tgtEl>
                                        <p:attrNameLst>
                                          <p:attrName>ppt_x</p:attrName>
                                          <p:attrName>ppt_y</p:attrName>
                                        </p:attrNameLst>
                                      </p:cBhvr>
                                      <p:rCtr x="8971" y="17431"/>
                                    </p:animMotion>
                                  </p:childTnLst>
                                </p:cTn>
                              </p:par>
                              <p:par>
                                <p:cTn id="7" presetID="42" presetClass="path" presetSubtype="0" accel="50000" decel="50000" fill="hold" grpId="0" nodeType="withEffect">
                                  <p:stCondLst>
                                    <p:cond delay="0"/>
                                  </p:stCondLst>
                                  <p:childTnLst>
                                    <p:animMotion origin="layout" path="M -2.08333E-6 7.40741E-7 L -0.21484 -0.37384 " pathEditMode="relative" rAng="0" ptsTypes="AA">
                                      <p:cBhvr>
                                        <p:cTn id="8" dur="1000" fill="hold"/>
                                        <p:tgtEl>
                                          <p:spTgt spid="31"/>
                                        </p:tgtEl>
                                        <p:attrNameLst>
                                          <p:attrName>ppt_x</p:attrName>
                                          <p:attrName>ppt_y</p:attrName>
                                        </p:attrNameLst>
                                      </p:cBhvr>
                                      <p:rCtr x="-10742" y="-18704"/>
                                    </p:animMotion>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3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人员&#10;&#10;已生成极高可信度的说明">
            <a:extLst>
              <a:ext uri="{FF2B5EF4-FFF2-40B4-BE49-F238E27FC236}">
                <a16:creationId xmlns:a16="http://schemas.microsoft.com/office/drawing/2014/main" xmlns="" id="{4AB8184D-D272-40A2-B6D4-8123DEE767D3}"/>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6" name="矩形 5"/>
          <p:cNvSpPr/>
          <p:nvPr/>
        </p:nvSpPr>
        <p:spPr>
          <a:xfrm>
            <a:off x="2410697" y="2274842"/>
            <a:ext cx="7571285" cy="2308316"/>
          </a:xfrm>
          <a:prstGeom prst="rect">
            <a:avLst/>
          </a:prstGeom>
        </p:spPr>
        <p:txBody>
          <a:bodyPr wrap="none" lIns="91431" tIns="45716" rIns="91431" bIns="45716">
            <a:spAutoFit/>
          </a:bodyPr>
          <a:lstStyle/>
          <a:p>
            <a:pPr>
              <a:spcBef>
                <a:spcPct val="0"/>
              </a:spcBef>
            </a:pPr>
            <a:r>
              <a:rPr lang="zh-CN" altLang="en-US" sz="3600" b="1" dirty="0">
                <a:solidFill>
                  <a:schemeClr val="bg1"/>
                </a:solidFill>
                <a:cs typeface="+mn-ea"/>
                <a:sym typeface="+mn-lt"/>
              </a:rPr>
              <a:t>网页后端增加对学生在线时长的统计</a:t>
            </a:r>
            <a:endParaRPr lang="en-US" altLang="zh-CN" sz="3600" b="1" dirty="0">
              <a:solidFill>
                <a:schemeClr val="bg1"/>
              </a:solidFill>
              <a:cs typeface="+mn-ea"/>
              <a:sym typeface="+mn-lt"/>
            </a:endParaRPr>
          </a:p>
          <a:p>
            <a:pPr>
              <a:spcBef>
                <a:spcPct val="0"/>
              </a:spcBef>
            </a:pPr>
            <a:r>
              <a:rPr lang="zh-CN" altLang="en-US" sz="3600" b="1" dirty="0">
                <a:solidFill>
                  <a:schemeClr val="bg1"/>
                </a:solidFill>
                <a:cs typeface="+mn-ea"/>
                <a:sym typeface="+mn-lt"/>
              </a:rPr>
              <a:t>对实验结果和源代码进行</a:t>
            </a:r>
            <a:endParaRPr lang="en-US" altLang="zh-CN" sz="3600" b="1" dirty="0">
              <a:solidFill>
                <a:schemeClr val="bg1"/>
              </a:solidFill>
              <a:cs typeface="+mn-ea"/>
              <a:sym typeface="+mn-lt"/>
            </a:endParaRPr>
          </a:p>
          <a:p>
            <a:pPr>
              <a:spcBef>
                <a:spcPct val="0"/>
              </a:spcBef>
            </a:pPr>
            <a:r>
              <a:rPr lang="zh-CN" altLang="en-US" sz="3600" b="1" dirty="0">
                <a:solidFill>
                  <a:schemeClr val="bg1"/>
                </a:solidFill>
                <a:cs typeface="+mn-ea"/>
                <a:sym typeface="+mn-lt"/>
              </a:rPr>
              <a:t>合理的管理和运用</a:t>
            </a:r>
            <a:endParaRPr lang="en-US" altLang="zh-CN" sz="3600" b="1" dirty="0">
              <a:solidFill>
                <a:schemeClr val="bg1"/>
              </a:solidFill>
              <a:cs typeface="+mn-ea"/>
              <a:sym typeface="+mn-lt"/>
            </a:endParaRPr>
          </a:p>
          <a:p>
            <a:pPr>
              <a:spcBef>
                <a:spcPct val="0"/>
              </a:spcBef>
            </a:pPr>
            <a:r>
              <a:rPr lang="zh-CN" altLang="en-US" sz="3600" b="1" dirty="0">
                <a:solidFill>
                  <a:schemeClr val="bg1"/>
                </a:solidFill>
                <a:cs typeface="+mn-ea"/>
                <a:sym typeface="+mn-lt"/>
              </a:rPr>
              <a:t>网页端会优化界面，完善视频和讲义</a:t>
            </a:r>
          </a:p>
        </p:txBody>
      </p:sp>
      <p:sp>
        <p:nvSpPr>
          <p:cNvPr id="30" name="文本框 29">
            <a:extLst>
              <a:ext uri="{FF2B5EF4-FFF2-40B4-BE49-F238E27FC236}">
                <a16:creationId xmlns:a16="http://schemas.microsoft.com/office/drawing/2014/main" xmlns="" id="{414D1E62-292A-4454-A166-00D4A15C9676}"/>
              </a:ext>
            </a:extLst>
          </p:cNvPr>
          <p:cNvSpPr txBox="1"/>
          <p:nvPr/>
        </p:nvSpPr>
        <p:spPr>
          <a:xfrm>
            <a:off x="379372" y="206200"/>
            <a:ext cx="2031325" cy="461665"/>
          </a:xfrm>
          <a:prstGeom prst="rect">
            <a:avLst/>
          </a:prstGeom>
          <a:noFill/>
        </p:spPr>
        <p:txBody>
          <a:bodyPr wrap="none" rtlCol="0">
            <a:spAutoFit/>
          </a:bodyPr>
          <a:lstStyle/>
          <a:p>
            <a:r>
              <a:rPr lang="zh-CN" altLang="en-US" sz="2400" dirty="0">
                <a:solidFill>
                  <a:schemeClr val="bg1"/>
                </a:solidFill>
                <a:cs typeface="+mn-ea"/>
                <a:sym typeface="+mn-lt"/>
              </a:rPr>
              <a:t>项目未来工作</a:t>
            </a:r>
          </a:p>
        </p:txBody>
      </p:sp>
      <p:sp>
        <p:nvSpPr>
          <p:cNvPr id="7" name="半闭框 6">
            <a:extLst>
              <a:ext uri="{FF2B5EF4-FFF2-40B4-BE49-F238E27FC236}">
                <a16:creationId xmlns:a16="http://schemas.microsoft.com/office/drawing/2014/main" xmlns="" id="{8055BD6B-22E5-4EC8-94D5-1E9185C516EA}"/>
              </a:ext>
            </a:extLst>
          </p:cNvPr>
          <p:cNvSpPr/>
          <p:nvPr/>
        </p:nvSpPr>
        <p:spPr>
          <a:xfrm>
            <a:off x="-821695" y="-805182"/>
            <a:ext cx="2022763" cy="2022763"/>
          </a:xfrm>
          <a:prstGeom prst="halfFrame">
            <a:avLst>
              <a:gd name="adj1" fmla="val 14612"/>
              <a:gd name="adj2" fmla="val 15981"/>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 name="半闭框 7">
            <a:extLst>
              <a:ext uri="{FF2B5EF4-FFF2-40B4-BE49-F238E27FC236}">
                <a16:creationId xmlns:a16="http://schemas.microsoft.com/office/drawing/2014/main" xmlns="" id="{4343F38B-AC88-441E-BF28-7B71AB0B4A12}"/>
              </a:ext>
            </a:extLst>
          </p:cNvPr>
          <p:cNvSpPr/>
          <p:nvPr/>
        </p:nvSpPr>
        <p:spPr>
          <a:xfrm rot="10800000">
            <a:off x="11577575" y="6125142"/>
            <a:ext cx="2022763" cy="2022763"/>
          </a:xfrm>
          <a:prstGeom prst="halfFrame">
            <a:avLst>
              <a:gd name="adj1" fmla="val 14612"/>
              <a:gd name="adj2" fmla="val 15981"/>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Tree>
    <p:extLst>
      <p:ext uri="{BB962C8B-B14F-4D97-AF65-F5344CB8AC3E}">
        <p14:creationId xmlns:p14="http://schemas.microsoft.com/office/powerpoint/2010/main" val="941909733"/>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2.59259E-6 L 0.1823 0.33102 " pathEditMode="relative" rAng="0" ptsTypes="AA">
                                      <p:cBhvr>
                                        <p:cTn id="6" dur="1000" fill="hold"/>
                                        <p:tgtEl>
                                          <p:spTgt spid="7"/>
                                        </p:tgtEl>
                                        <p:attrNameLst>
                                          <p:attrName>ppt_x</p:attrName>
                                          <p:attrName>ppt_y</p:attrName>
                                        </p:attrNameLst>
                                      </p:cBhvr>
                                      <p:rCtr x="9115" y="16551"/>
                                    </p:animMotion>
                                  </p:childTnLst>
                                </p:cTn>
                              </p:par>
                              <p:par>
                                <p:cTn id="7" presetID="42" presetClass="path" presetSubtype="0" accel="50000" decel="50000" fill="hold" grpId="0" nodeType="withEffect">
                                  <p:stCondLst>
                                    <p:cond delay="0"/>
                                  </p:stCondLst>
                                  <p:childTnLst>
                                    <p:animMotion origin="layout" path="M -2.08333E-6 7.40741E-7 L -0.24661 -0.4044 " pathEditMode="relative" rAng="0" ptsTypes="AA">
                                      <p:cBhvr>
                                        <p:cTn id="8" dur="1000" fill="hold"/>
                                        <p:tgtEl>
                                          <p:spTgt spid="8"/>
                                        </p:tgtEl>
                                        <p:attrNameLst>
                                          <p:attrName>ppt_x</p:attrName>
                                          <p:attrName>ppt_y</p:attrName>
                                        </p:attrNameLst>
                                      </p:cBhvr>
                                      <p:rCtr x="-12331" y="-20231"/>
                                    </p:animMotion>
                                  </p:childTnLst>
                                </p:cTn>
                              </p:par>
                            </p:childTnLst>
                          </p:cTn>
                        </p:par>
                        <p:par>
                          <p:cTn id="9" fill="hold">
                            <p:stCondLst>
                              <p:cond delay="1000"/>
                            </p:stCondLst>
                            <p:childTnLst>
                              <p:par>
                                <p:cTn id="10" presetID="2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103525" y="3353672"/>
            <a:ext cx="4698704" cy="584767"/>
          </a:xfrm>
          <a:prstGeom prst="rect">
            <a:avLst/>
          </a:prstGeom>
        </p:spPr>
        <p:txBody>
          <a:bodyPr wrap="none" lIns="91431" tIns="45716" rIns="91431" bIns="45716">
            <a:spAutoFit/>
          </a:bodyPr>
          <a:lstStyle/>
          <a:p>
            <a:pPr>
              <a:spcBef>
                <a:spcPct val="0"/>
              </a:spcBef>
              <a:buFont typeface="Arial" charset="0"/>
              <a:buNone/>
            </a:pPr>
            <a:r>
              <a:rPr lang="zh-CN" altLang="en-US" sz="3200" b="1" dirty="0">
                <a:cs typeface="+mn-ea"/>
                <a:sym typeface="+mn-lt"/>
              </a:rPr>
              <a:t>完成对已审批教材的编写</a:t>
            </a:r>
          </a:p>
        </p:txBody>
      </p:sp>
      <p:sp>
        <p:nvSpPr>
          <p:cNvPr id="30" name="文本框 29">
            <a:extLst>
              <a:ext uri="{FF2B5EF4-FFF2-40B4-BE49-F238E27FC236}">
                <a16:creationId xmlns:a16="http://schemas.microsoft.com/office/drawing/2014/main" xmlns="" id="{414D1E62-292A-4454-A166-00D4A15C9676}"/>
              </a:ext>
            </a:extLst>
          </p:cNvPr>
          <p:cNvSpPr txBox="1"/>
          <p:nvPr/>
        </p:nvSpPr>
        <p:spPr>
          <a:xfrm>
            <a:off x="379372" y="206200"/>
            <a:ext cx="2031325" cy="461665"/>
          </a:xfrm>
          <a:prstGeom prst="rect">
            <a:avLst/>
          </a:prstGeom>
          <a:noFill/>
        </p:spPr>
        <p:txBody>
          <a:bodyPr wrap="none" rtlCol="0">
            <a:spAutoFit/>
          </a:bodyPr>
          <a:lstStyle/>
          <a:p>
            <a:r>
              <a:rPr lang="zh-CN" altLang="en-US" sz="2400" dirty="0">
                <a:cs typeface="+mn-ea"/>
                <a:sym typeface="+mn-lt"/>
              </a:rPr>
              <a:t>项目未来工作</a:t>
            </a:r>
          </a:p>
        </p:txBody>
      </p:sp>
      <p:pic>
        <p:nvPicPr>
          <p:cNvPr id="12" name="图片 11" descr="图片包含 屏幕截图&#10;&#10;已生成极高可信度的说明">
            <a:extLst>
              <a:ext uri="{FF2B5EF4-FFF2-40B4-BE49-F238E27FC236}">
                <a16:creationId xmlns:a16="http://schemas.microsoft.com/office/drawing/2014/main" xmlns="" id="{92BBA29D-2671-45C1-A150-101769CD7B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148" y="1182254"/>
            <a:ext cx="4366424" cy="5103091"/>
          </a:xfrm>
          <a:prstGeom prst="rect">
            <a:avLst/>
          </a:prstGeom>
        </p:spPr>
      </p:pic>
      <p:pic>
        <p:nvPicPr>
          <p:cNvPr id="32" name="图片 31">
            <a:extLst>
              <a:ext uri="{FF2B5EF4-FFF2-40B4-BE49-F238E27FC236}">
                <a16:creationId xmlns:a16="http://schemas.microsoft.com/office/drawing/2014/main" xmlns="" id="{3CF48C95-4905-4AFA-94AA-DDF1A0560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525" y="1182254"/>
            <a:ext cx="6469640" cy="2009464"/>
          </a:xfrm>
          <a:prstGeom prst="rect">
            <a:avLst/>
          </a:prstGeom>
        </p:spPr>
      </p:pic>
    </p:spTree>
    <p:extLst>
      <p:ext uri="{BB962C8B-B14F-4D97-AF65-F5344CB8AC3E}">
        <p14:creationId xmlns:p14="http://schemas.microsoft.com/office/powerpoint/2010/main" val="2829359339"/>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0" presetClass="entr" presetSubtype="0" fill="hold" grpId="0" nodeType="withEffect">
                                  <p:stCondLst>
                                    <p:cond delay="500"/>
                                  </p:stCondLst>
                                  <p:iterate type="lt">
                                    <p:tmPct val="10000"/>
                                  </p:iterate>
                                  <p:childTnLst>
                                    <p:set>
                                      <p:cBhvr>
                                        <p:cTn id="9" dur="1" fill="hold">
                                          <p:stCondLst>
                                            <p:cond delay="0"/>
                                          </p:stCondLst>
                                        </p:cTn>
                                        <p:tgtEl>
                                          <p:spTgt spid="30"/>
                                        </p:tgtEl>
                                        <p:attrNameLst>
                                          <p:attrName>style.visibility</p:attrName>
                                        </p:attrNameLst>
                                      </p:cBhvr>
                                      <p:to>
                                        <p:strVal val="visible"/>
                                      </p:to>
                                    </p:set>
                                    <p:animScale>
                                      <p:cBhvr>
                                        <p:cTn id="10" dur="375" fill="hold">
                                          <p:stCondLst>
                                            <p:cond delay="0"/>
                                          </p:stCondLst>
                                        </p:cTn>
                                        <p:tgtEl>
                                          <p:spTgt spid="30"/>
                                        </p:tgtEl>
                                      </p:cBhvr>
                                      <p:from x="150000" y="150000"/>
                                      <p:to x="90000" y="90000"/>
                                    </p:animScale>
                                    <p:animScale>
                                      <p:cBhvr>
                                        <p:cTn id="11" dur="375" fill="hold">
                                          <p:stCondLst>
                                            <p:cond delay="375"/>
                                          </p:stCondLst>
                                        </p:cTn>
                                        <p:tgtEl>
                                          <p:spTgt spid="30"/>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706128" y="1485900"/>
            <a:ext cx="4288335" cy="1569652"/>
          </a:xfrm>
          <a:prstGeom prst="rect">
            <a:avLst/>
          </a:prstGeom>
        </p:spPr>
        <p:txBody>
          <a:bodyPr wrap="none" lIns="91431" tIns="45716" rIns="91431" bIns="45716">
            <a:spAutoFit/>
          </a:bodyPr>
          <a:lstStyle/>
          <a:p>
            <a:pPr>
              <a:spcBef>
                <a:spcPct val="0"/>
              </a:spcBef>
            </a:pPr>
            <a:r>
              <a:rPr lang="zh-CN" altLang="en-US" sz="3200" b="1" dirty="0">
                <a:cs typeface="+mn-ea"/>
                <a:sym typeface="+mn-lt"/>
              </a:rPr>
              <a:t>项目落地，于</a:t>
            </a:r>
            <a:r>
              <a:rPr lang="en-US" altLang="zh-CN" sz="3200" b="1" dirty="0">
                <a:cs typeface="+mn-ea"/>
                <a:sym typeface="+mn-lt"/>
              </a:rPr>
              <a:t>2018</a:t>
            </a:r>
            <a:r>
              <a:rPr lang="zh-CN" altLang="en-US" sz="3200" b="1" dirty="0">
                <a:cs typeface="+mn-ea"/>
                <a:sym typeface="+mn-lt"/>
              </a:rPr>
              <a:t>年</a:t>
            </a:r>
            <a:endParaRPr lang="en-US" altLang="zh-CN" sz="3200" b="1" dirty="0">
              <a:cs typeface="+mn-ea"/>
              <a:sym typeface="+mn-lt"/>
            </a:endParaRPr>
          </a:p>
          <a:p>
            <a:pPr>
              <a:spcBef>
                <a:spcPct val="0"/>
              </a:spcBef>
            </a:pPr>
            <a:r>
              <a:rPr lang="zh-CN" altLang="en-US" sz="3200" b="1" dirty="0">
                <a:cs typeface="+mn-ea"/>
                <a:sym typeface="+mn-lt"/>
              </a:rPr>
              <a:t>将此平台应用于</a:t>
            </a:r>
            <a:endParaRPr lang="en-US" altLang="zh-CN" sz="3200" b="1" dirty="0">
              <a:cs typeface="+mn-ea"/>
              <a:sym typeface="+mn-lt"/>
            </a:endParaRPr>
          </a:p>
          <a:p>
            <a:pPr>
              <a:spcBef>
                <a:spcPct val="0"/>
              </a:spcBef>
            </a:pPr>
            <a:r>
              <a:rPr lang="zh-CN" altLang="en-US" sz="3200" b="1" dirty="0">
                <a:cs typeface="+mn-ea"/>
                <a:sym typeface="+mn-lt"/>
              </a:rPr>
              <a:t>数字电路课程教学之中</a:t>
            </a:r>
          </a:p>
        </p:txBody>
      </p:sp>
      <p:sp>
        <p:nvSpPr>
          <p:cNvPr id="30" name="文本框 29">
            <a:extLst>
              <a:ext uri="{FF2B5EF4-FFF2-40B4-BE49-F238E27FC236}">
                <a16:creationId xmlns:a16="http://schemas.microsoft.com/office/drawing/2014/main" xmlns="" id="{414D1E62-292A-4454-A166-00D4A15C9676}"/>
              </a:ext>
            </a:extLst>
          </p:cNvPr>
          <p:cNvSpPr txBox="1"/>
          <p:nvPr/>
        </p:nvSpPr>
        <p:spPr>
          <a:xfrm>
            <a:off x="379372" y="206200"/>
            <a:ext cx="2031325" cy="461665"/>
          </a:xfrm>
          <a:prstGeom prst="rect">
            <a:avLst/>
          </a:prstGeom>
          <a:noFill/>
        </p:spPr>
        <p:txBody>
          <a:bodyPr wrap="none" rtlCol="0">
            <a:spAutoFit/>
          </a:bodyPr>
          <a:lstStyle/>
          <a:p>
            <a:r>
              <a:rPr lang="zh-CN" altLang="en-US" sz="2400" dirty="0">
                <a:cs typeface="+mn-ea"/>
                <a:sym typeface="+mn-lt"/>
              </a:rPr>
              <a:t>项目未来工作</a:t>
            </a:r>
          </a:p>
        </p:txBody>
      </p:sp>
      <p:pic>
        <p:nvPicPr>
          <p:cNvPr id="12" name="图片 11" descr="图片包含 文字&#10;&#10;已生成高可信度的说明">
            <a:extLst>
              <a:ext uri="{FF2B5EF4-FFF2-40B4-BE49-F238E27FC236}">
                <a16:creationId xmlns:a16="http://schemas.microsoft.com/office/drawing/2014/main" xmlns="" id="{44D13073-E992-4753-A1DE-2B15096540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1485900"/>
            <a:ext cx="5810250" cy="4357688"/>
          </a:xfrm>
          <a:prstGeom prst="rect">
            <a:avLst/>
          </a:prstGeom>
          <a:effectLst>
            <a:reflection blurRad="6350" stA="50000" endA="275" endPos="40000" dist="101600" dir="5400000" sy="-100000" algn="bl" rotWithShape="0"/>
          </a:effectLst>
        </p:spPr>
      </p:pic>
    </p:spTree>
    <p:extLst>
      <p:ext uri="{BB962C8B-B14F-4D97-AF65-F5344CB8AC3E}">
        <p14:creationId xmlns:p14="http://schemas.microsoft.com/office/powerpoint/2010/main" val="1698074633"/>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0" presetClass="entr" presetSubtype="0" fill="hold" grpId="0" nodeType="withEffect">
                                  <p:stCondLst>
                                    <p:cond delay="500"/>
                                  </p:stCondLst>
                                  <p:iterate type="lt">
                                    <p:tmPct val="10000"/>
                                  </p:iterate>
                                  <p:childTnLst>
                                    <p:set>
                                      <p:cBhvr>
                                        <p:cTn id="9" dur="1" fill="hold">
                                          <p:stCondLst>
                                            <p:cond delay="0"/>
                                          </p:stCondLst>
                                        </p:cTn>
                                        <p:tgtEl>
                                          <p:spTgt spid="30"/>
                                        </p:tgtEl>
                                        <p:attrNameLst>
                                          <p:attrName>style.visibility</p:attrName>
                                        </p:attrNameLst>
                                      </p:cBhvr>
                                      <p:to>
                                        <p:strVal val="visible"/>
                                      </p:to>
                                    </p:set>
                                    <p:animScale>
                                      <p:cBhvr>
                                        <p:cTn id="10" dur="375" fill="hold">
                                          <p:stCondLst>
                                            <p:cond delay="0"/>
                                          </p:stCondLst>
                                        </p:cTn>
                                        <p:tgtEl>
                                          <p:spTgt spid="30"/>
                                        </p:tgtEl>
                                      </p:cBhvr>
                                      <p:from x="150000" y="150000"/>
                                      <p:to x="90000" y="90000"/>
                                    </p:animScale>
                                    <p:animScale>
                                      <p:cBhvr>
                                        <p:cTn id="11" dur="375" fill="hold">
                                          <p:stCondLst>
                                            <p:cond delay="375"/>
                                          </p:stCondLst>
                                        </p:cTn>
                                        <p:tgtEl>
                                          <p:spTgt spid="30"/>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p:cNvSpPr txBox="1"/>
          <p:nvPr/>
        </p:nvSpPr>
        <p:spPr>
          <a:xfrm>
            <a:off x="379372" y="206200"/>
            <a:ext cx="2031325" cy="461665"/>
          </a:xfrm>
          <a:prstGeom prst="rect">
            <a:avLst/>
          </a:prstGeom>
          <a:noFill/>
        </p:spPr>
        <p:txBody>
          <a:bodyPr wrap="none" rtlCol="0">
            <a:spAutoFit/>
          </a:bodyPr>
          <a:lstStyle/>
          <a:p>
            <a:r>
              <a:rPr lang="zh-CN" altLang="en-US" sz="2400" dirty="0">
                <a:cs typeface="+mn-ea"/>
                <a:sym typeface="+mn-lt"/>
              </a:rPr>
              <a:t>项目未来工作</a:t>
            </a:r>
          </a:p>
        </p:txBody>
      </p:sp>
      <p:sp>
        <p:nvSpPr>
          <p:cNvPr id="30" name="TextBox 37">
            <a:extLst>
              <a:ext uri="{FF2B5EF4-FFF2-40B4-BE49-F238E27FC236}">
                <a16:creationId xmlns:a16="http://schemas.microsoft.com/office/drawing/2014/main" xmlns="" id="{2008CD99-DB66-4778-B99E-59E4EE2612A7}"/>
              </a:ext>
            </a:extLst>
          </p:cNvPr>
          <p:cNvSpPr txBox="1"/>
          <p:nvPr/>
        </p:nvSpPr>
        <p:spPr>
          <a:xfrm>
            <a:off x="999965" y="2673817"/>
            <a:ext cx="10192069" cy="1938992"/>
          </a:xfrm>
          <a:prstGeom prst="rect">
            <a:avLst/>
          </a:prstGeom>
          <a:noFill/>
        </p:spPr>
        <p:txBody>
          <a:bodyPr wrap="square" rtlCol="0">
            <a:spAutoFit/>
          </a:bodyPr>
          <a:lstStyle/>
          <a:p>
            <a:pPr>
              <a:lnSpc>
                <a:spcPct val="125000"/>
              </a:lnSpc>
            </a:pPr>
            <a:r>
              <a:rPr lang="en-US" altLang="zh-CN" sz="3200" dirty="0">
                <a:cs typeface="+mn-ea"/>
                <a:sym typeface="+mn-lt"/>
              </a:rPr>
              <a:t>	FPGA</a:t>
            </a:r>
            <a:r>
              <a:rPr lang="zh-CN" altLang="en-US" sz="3200" dirty="0">
                <a:cs typeface="+mn-ea"/>
                <a:sym typeface="+mn-lt"/>
              </a:rPr>
              <a:t>即现场可编程门阵列，它是在可编程器件的基础上进一步发展的产物。它既解决了定制电路的不足，又克服了原有可编程器件门电路数有限的缺点。</a:t>
            </a:r>
          </a:p>
        </p:txBody>
      </p:sp>
      <p:sp>
        <p:nvSpPr>
          <p:cNvPr id="6" name="文本框 5">
            <a:extLst>
              <a:ext uri="{FF2B5EF4-FFF2-40B4-BE49-F238E27FC236}">
                <a16:creationId xmlns:a16="http://schemas.microsoft.com/office/drawing/2014/main" xmlns="" id="{F7B63AD6-1514-4116-89B4-18FF6694BF46}"/>
              </a:ext>
            </a:extLst>
          </p:cNvPr>
          <p:cNvSpPr txBox="1"/>
          <p:nvPr/>
        </p:nvSpPr>
        <p:spPr>
          <a:xfrm>
            <a:off x="-439778" y="1462087"/>
            <a:ext cx="2313454" cy="2646878"/>
          </a:xfrm>
          <a:prstGeom prst="rect">
            <a:avLst/>
          </a:prstGeom>
          <a:noFill/>
        </p:spPr>
        <p:txBody>
          <a:bodyPr wrap="none" rtlCol="0">
            <a:spAutoFit/>
          </a:bodyPr>
          <a:lstStyle/>
          <a:p>
            <a:r>
              <a:rPr lang="zh-CN" altLang="en-US" sz="16600" dirty="0">
                <a:solidFill>
                  <a:srgbClr val="24569D"/>
                </a:solidFill>
                <a:cs typeface="+mn-ea"/>
                <a:sym typeface="+mn-lt"/>
              </a:rPr>
              <a:t>“</a:t>
            </a:r>
          </a:p>
        </p:txBody>
      </p:sp>
      <p:sp>
        <p:nvSpPr>
          <p:cNvPr id="31" name="文本框 30">
            <a:extLst>
              <a:ext uri="{FF2B5EF4-FFF2-40B4-BE49-F238E27FC236}">
                <a16:creationId xmlns:a16="http://schemas.microsoft.com/office/drawing/2014/main" xmlns="" id="{F4E6F0D9-D913-4697-85F3-5996C5C5146F}"/>
              </a:ext>
            </a:extLst>
          </p:cNvPr>
          <p:cNvSpPr txBox="1"/>
          <p:nvPr/>
        </p:nvSpPr>
        <p:spPr>
          <a:xfrm>
            <a:off x="10318323" y="4363522"/>
            <a:ext cx="2313454" cy="2646878"/>
          </a:xfrm>
          <a:prstGeom prst="rect">
            <a:avLst/>
          </a:prstGeom>
          <a:noFill/>
        </p:spPr>
        <p:txBody>
          <a:bodyPr wrap="none" rtlCol="0">
            <a:spAutoFit/>
          </a:bodyPr>
          <a:lstStyle/>
          <a:p>
            <a:r>
              <a:rPr lang="zh-CN" altLang="en-US" sz="16600" dirty="0">
                <a:solidFill>
                  <a:srgbClr val="24569D"/>
                </a:solidFill>
                <a:cs typeface="+mn-ea"/>
                <a:sym typeface="+mn-lt"/>
              </a:rPr>
              <a:t>”</a:t>
            </a:r>
          </a:p>
        </p:txBody>
      </p:sp>
    </p:spTree>
    <p:extLst>
      <p:ext uri="{BB962C8B-B14F-4D97-AF65-F5344CB8AC3E}">
        <p14:creationId xmlns:p14="http://schemas.microsoft.com/office/powerpoint/2010/main" val="18267957"/>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42" presetClass="entr" presetSubtype="0" fill="hold" grpId="0" nodeType="withEffect">
                                  <p:stCondLst>
                                    <p:cond delay="200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anim calcmode="lin" valueType="num">
                                      <p:cBhvr>
                                        <p:cTn id="12" dur="500" fill="hold"/>
                                        <p:tgtEl>
                                          <p:spTgt spid="30"/>
                                        </p:tgtEl>
                                        <p:attrNameLst>
                                          <p:attrName>ppt_x</p:attrName>
                                        </p:attrNameLst>
                                      </p:cBhvr>
                                      <p:tavLst>
                                        <p:tav tm="0">
                                          <p:val>
                                            <p:strVal val="#ppt_x"/>
                                          </p:val>
                                        </p:tav>
                                        <p:tav tm="100000">
                                          <p:val>
                                            <p:strVal val="#ppt_x"/>
                                          </p:val>
                                        </p:tav>
                                      </p:tavLst>
                                    </p:anim>
                                    <p:anim calcmode="lin" valueType="num">
                                      <p:cBhvr>
                                        <p:cTn id="13"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云">
            <a:extLst>
              <a:ext uri="{FF2B5EF4-FFF2-40B4-BE49-F238E27FC236}">
                <a16:creationId xmlns:a16="http://schemas.microsoft.com/office/drawing/2014/main" xmlns="" id="{2AC2BBB3-2D7A-4FE8-8B5C-BF8075B5B4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781425" y="2495550"/>
            <a:ext cx="1866900" cy="1866900"/>
          </a:xfrm>
          <a:prstGeom prst="rect">
            <a:avLst/>
          </a:prstGeom>
        </p:spPr>
      </p:pic>
      <p:pic>
        <p:nvPicPr>
          <p:cNvPr id="5" name="图形 4" descr="箱子">
            <a:extLst>
              <a:ext uri="{FF2B5EF4-FFF2-40B4-BE49-F238E27FC236}">
                <a16:creationId xmlns:a16="http://schemas.microsoft.com/office/drawing/2014/main" xmlns="" id="{D068B4FA-30FA-461C-936C-500AE9B220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448425" y="2495550"/>
            <a:ext cx="1866900" cy="1866900"/>
          </a:xfrm>
          <a:prstGeom prst="rect">
            <a:avLst/>
          </a:prstGeom>
        </p:spPr>
      </p:pic>
      <p:sp>
        <p:nvSpPr>
          <p:cNvPr id="6" name="文本框 5">
            <a:extLst>
              <a:ext uri="{FF2B5EF4-FFF2-40B4-BE49-F238E27FC236}">
                <a16:creationId xmlns:a16="http://schemas.microsoft.com/office/drawing/2014/main" xmlns="" id="{AA2451D8-EA79-4862-8986-BB326B3102DD}"/>
              </a:ext>
            </a:extLst>
          </p:cNvPr>
          <p:cNvSpPr txBox="1"/>
          <p:nvPr/>
        </p:nvSpPr>
        <p:spPr>
          <a:xfrm>
            <a:off x="4011617" y="4400550"/>
            <a:ext cx="1415772" cy="461665"/>
          </a:xfrm>
          <a:prstGeom prst="rect">
            <a:avLst/>
          </a:prstGeom>
          <a:noFill/>
        </p:spPr>
        <p:txBody>
          <a:bodyPr wrap="none" rtlCol="0">
            <a:spAutoFit/>
          </a:bodyPr>
          <a:lstStyle/>
          <a:p>
            <a:r>
              <a:rPr lang="zh-CN" altLang="en-US" sz="2400" dirty="0">
                <a:cs typeface="+mn-ea"/>
                <a:sym typeface="+mn-lt"/>
              </a:rPr>
              <a:t>轻量模式</a:t>
            </a:r>
          </a:p>
        </p:txBody>
      </p:sp>
      <p:sp>
        <p:nvSpPr>
          <p:cNvPr id="7" name="文本框 6">
            <a:extLst>
              <a:ext uri="{FF2B5EF4-FFF2-40B4-BE49-F238E27FC236}">
                <a16:creationId xmlns:a16="http://schemas.microsoft.com/office/drawing/2014/main" xmlns="" id="{ADF7AECF-D1E5-4F18-9936-FEF807F599D4}"/>
              </a:ext>
            </a:extLst>
          </p:cNvPr>
          <p:cNvSpPr txBox="1"/>
          <p:nvPr/>
        </p:nvSpPr>
        <p:spPr>
          <a:xfrm>
            <a:off x="6591776" y="4400550"/>
            <a:ext cx="1723549" cy="461665"/>
          </a:xfrm>
          <a:prstGeom prst="rect">
            <a:avLst/>
          </a:prstGeom>
          <a:noFill/>
        </p:spPr>
        <p:txBody>
          <a:bodyPr wrap="none" rtlCol="0">
            <a:spAutoFit/>
          </a:bodyPr>
          <a:lstStyle/>
          <a:p>
            <a:r>
              <a:rPr lang="zh-CN" altLang="en-US" sz="2400" dirty="0">
                <a:cs typeface="+mn-ea"/>
                <a:sym typeface="+mn-lt"/>
              </a:rPr>
              <a:t>全功能模式</a:t>
            </a:r>
            <a:endParaRPr lang="en-US" altLang="zh-CN" sz="2400" dirty="0">
              <a:cs typeface="+mn-ea"/>
              <a:sym typeface="+mn-lt"/>
            </a:endParaRPr>
          </a:p>
        </p:txBody>
      </p:sp>
      <p:sp>
        <p:nvSpPr>
          <p:cNvPr id="8" name="文本框 7">
            <a:extLst>
              <a:ext uri="{FF2B5EF4-FFF2-40B4-BE49-F238E27FC236}">
                <a16:creationId xmlns:a16="http://schemas.microsoft.com/office/drawing/2014/main" xmlns="" id="{1E7A4784-22C8-48A4-9739-004D76A33F8E}"/>
              </a:ext>
            </a:extLst>
          </p:cNvPr>
          <p:cNvSpPr txBox="1"/>
          <p:nvPr/>
        </p:nvSpPr>
        <p:spPr>
          <a:xfrm>
            <a:off x="379372" y="206200"/>
            <a:ext cx="2031325" cy="461665"/>
          </a:xfrm>
          <a:prstGeom prst="rect">
            <a:avLst/>
          </a:prstGeom>
          <a:noFill/>
        </p:spPr>
        <p:txBody>
          <a:bodyPr wrap="none" rtlCol="0">
            <a:spAutoFit/>
          </a:bodyPr>
          <a:lstStyle/>
          <a:p>
            <a:r>
              <a:rPr lang="zh-CN" altLang="en-US" sz="2400" dirty="0">
                <a:cs typeface="+mn-ea"/>
                <a:sym typeface="+mn-lt"/>
              </a:rPr>
              <a:t>项目未来工作</a:t>
            </a:r>
          </a:p>
        </p:txBody>
      </p:sp>
    </p:spTree>
    <p:extLst>
      <p:ext uri="{BB962C8B-B14F-4D97-AF65-F5344CB8AC3E}">
        <p14:creationId xmlns:p14="http://schemas.microsoft.com/office/powerpoint/2010/main" val="240096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8"/>
                                        </p:tgtEl>
                                        <p:attrNameLst>
                                          <p:attrName>style.visibility</p:attrName>
                                        </p:attrNameLst>
                                      </p:cBhvr>
                                      <p:to>
                                        <p:strVal val="visible"/>
                                      </p:to>
                                    </p:set>
                                    <p:animScale>
                                      <p:cBhvr>
                                        <p:cTn id="7" dur="375" fill="hold">
                                          <p:stCondLst>
                                            <p:cond delay="0"/>
                                          </p:stCondLst>
                                        </p:cTn>
                                        <p:tgtEl>
                                          <p:spTgt spid="8"/>
                                        </p:tgtEl>
                                      </p:cBhvr>
                                      <p:from x="150000" y="150000"/>
                                      <p:to x="90000" y="90000"/>
                                    </p:animScale>
                                    <p:animScale>
                                      <p:cBhvr>
                                        <p:cTn id="8" dur="375" fill="hold">
                                          <p:stCondLst>
                                            <p:cond delay="375"/>
                                          </p:stCondLst>
                                        </p:cTn>
                                        <p:tgtEl>
                                          <p:spTgt spid="8"/>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descr="箱子">
            <a:extLst>
              <a:ext uri="{FF2B5EF4-FFF2-40B4-BE49-F238E27FC236}">
                <a16:creationId xmlns:a16="http://schemas.microsoft.com/office/drawing/2014/main" xmlns="" id="{D068B4FA-30FA-461C-936C-500AE9B220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477247" y="2552700"/>
            <a:ext cx="1866900" cy="1866900"/>
          </a:xfrm>
          <a:prstGeom prst="rect">
            <a:avLst/>
          </a:prstGeom>
        </p:spPr>
      </p:pic>
      <p:sp>
        <p:nvSpPr>
          <p:cNvPr id="7" name="文本框 6">
            <a:extLst>
              <a:ext uri="{FF2B5EF4-FFF2-40B4-BE49-F238E27FC236}">
                <a16:creationId xmlns:a16="http://schemas.microsoft.com/office/drawing/2014/main" xmlns="" id="{ADF7AECF-D1E5-4F18-9936-FEF807F599D4}"/>
              </a:ext>
            </a:extLst>
          </p:cNvPr>
          <p:cNvSpPr txBox="1"/>
          <p:nvPr/>
        </p:nvSpPr>
        <p:spPr>
          <a:xfrm>
            <a:off x="1741283" y="4391025"/>
            <a:ext cx="1338828" cy="369332"/>
          </a:xfrm>
          <a:prstGeom prst="rect">
            <a:avLst/>
          </a:prstGeom>
          <a:noFill/>
        </p:spPr>
        <p:txBody>
          <a:bodyPr wrap="none" rtlCol="0">
            <a:spAutoFit/>
          </a:bodyPr>
          <a:lstStyle/>
          <a:p>
            <a:r>
              <a:rPr lang="zh-CN" altLang="en-US" dirty="0">
                <a:cs typeface="+mn-ea"/>
                <a:sym typeface="+mn-lt"/>
              </a:rPr>
              <a:t>全功能模式</a:t>
            </a:r>
            <a:endParaRPr lang="en-US" altLang="zh-CN" dirty="0">
              <a:cs typeface="+mn-ea"/>
              <a:sym typeface="+mn-lt"/>
            </a:endParaRPr>
          </a:p>
        </p:txBody>
      </p:sp>
      <p:sp>
        <p:nvSpPr>
          <p:cNvPr id="8" name="文本框 7">
            <a:extLst>
              <a:ext uri="{FF2B5EF4-FFF2-40B4-BE49-F238E27FC236}">
                <a16:creationId xmlns:a16="http://schemas.microsoft.com/office/drawing/2014/main" xmlns="" id="{1E7A4784-22C8-48A4-9739-004D76A33F8E}"/>
              </a:ext>
            </a:extLst>
          </p:cNvPr>
          <p:cNvSpPr txBox="1"/>
          <p:nvPr/>
        </p:nvSpPr>
        <p:spPr>
          <a:xfrm>
            <a:off x="379372" y="206200"/>
            <a:ext cx="2031325" cy="461665"/>
          </a:xfrm>
          <a:prstGeom prst="rect">
            <a:avLst/>
          </a:prstGeom>
          <a:noFill/>
        </p:spPr>
        <p:txBody>
          <a:bodyPr wrap="none" rtlCol="0">
            <a:spAutoFit/>
          </a:bodyPr>
          <a:lstStyle/>
          <a:p>
            <a:r>
              <a:rPr lang="zh-CN" altLang="en-US" sz="2400" dirty="0">
                <a:cs typeface="+mn-ea"/>
                <a:sym typeface="+mn-lt"/>
              </a:rPr>
              <a:t>项目未来工作</a:t>
            </a:r>
          </a:p>
        </p:txBody>
      </p:sp>
      <p:cxnSp>
        <p:nvCxnSpPr>
          <p:cNvPr id="4" name="直接连接符 3">
            <a:extLst>
              <a:ext uri="{FF2B5EF4-FFF2-40B4-BE49-F238E27FC236}">
                <a16:creationId xmlns:a16="http://schemas.microsoft.com/office/drawing/2014/main" xmlns="" id="{178D5747-EB4F-4EF8-B878-FDF188E5BB2A}"/>
              </a:ext>
            </a:extLst>
          </p:cNvPr>
          <p:cNvCxnSpPr/>
          <p:nvPr/>
        </p:nvCxnSpPr>
        <p:spPr>
          <a:xfrm>
            <a:off x="3714750" y="2238375"/>
            <a:ext cx="0" cy="3152775"/>
          </a:xfrm>
          <a:prstGeom prst="line">
            <a:avLst/>
          </a:prstGeom>
          <a:ln w="57150">
            <a:solidFill>
              <a:srgbClr val="24569D"/>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xmlns="" id="{26D80B0E-9FE2-4834-A962-7A662179EC78}"/>
              </a:ext>
            </a:extLst>
          </p:cNvPr>
          <p:cNvSpPr txBox="1"/>
          <p:nvPr/>
        </p:nvSpPr>
        <p:spPr>
          <a:xfrm>
            <a:off x="4207387" y="2973765"/>
            <a:ext cx="6765413" cy="1569660"/>
          </a:xfrm>
          <a:prstGeom prst="rect">
            <a:avLst/>
          </a:prstGeom>
          <a:noFill/>
        </p:spPr>
        <p:txBody>
          <a:bodyPr wrap="square" rtlCol="0">
            <a:spAutoFit/>
          </a:bodyPr>
          <a:lstStyle/>
          <a:p>
            <a:r>
              <a:rPr lang="zh-CN" altLang="en-US" sz="2400" dirty="0">
                <a:cs typeface="+mn-ea"/>
                <a:sym typeface="+mn-lt"/>
              </a:rPr>
              <a:t>用户端上也安装</a:t>
            </a:r>
            <a:r>
              <a:rPr lang="en-US" altLang="zh-CN" sz="2400" dirty="0">
                <a:cs typeface="+mn-ea"/>
                <a:sym typeface="+mn-lt"/>
              </a:rPr>
              <a:t>Vivado</a:t>
            </a:r>
            <a:r>
              <a:rPr lang="zh-CN" altLang="en-US" sz="2400" dirty="0">
                <a:cs typeface="+mn-ea"/>
                <a:sym typeface="+mn-lt"/>
              </a:rPr>
              <a:t>软件通过</a:t>
            </a:r>
            <a:r>
              <a:rPr lang="en-US" altLang="zh-CN" sz="2400" dirty="0">
                <a:cs typeface="+mn-ea"/>
                <a:sym typeface="+mn-lt"/>
              </a:rPr>
              <a:t>Hardware Manager</a:t>
            </a:r>
            <a:r>
              <a:rPr lang="zh-CN" altLang="en-US" sz="2400" dirty="0">
                <a:cs typeface="+mn-ea"/>
                <a:sym typeface="+mn-lt"/>
              </a:rPr>
              <a:t>连接 服务器端的</a:t>
            </a:r>
            <a:r>
              <a:rPr lang="en-US" altLang="zh-CN" sz="2400" dirty="0">
                <a:cs typeface="+mn-ea"/>
                <a:sym typeface="+mn-lt"/>
              </a:rPr>
              <a:t>Vivado </a:t>
            </a:r>
            <a:r>
              <a:rPr lang="zh-CN" altLang="en-US" sz="2400" dirty="0">
                <a:cs typeface="+mn-ea"/>
                <a:sym typeface="+mn-lt"/>
              </a:rPr>
              <a:t>从而可以不受限制的实现</a:t>
            </a:r>
            <a:r>
              <a:rPr lang="en-US" altLang="zh-CN" sz="2400" dirty="0">
                <a:cs typeface="+mn-ea"/>
                <a:sym typeface="+mn-lt"/>
              </a:rPr>
              <a:t>FPGA</a:t>
            </a:r>
            <a:r>
              <a:rPr lang="zh-CN" altLang="en-US" sz="2400" dirty="0">
                <a:cs typeface="+mn-ea"/>
                <a:sym typeface="+mn-lt"/>
              </a:rPr>
              <a:t>的一系列的全部功能 使</a:t>
            </a:r>
            <a:r>
              <a:rPr lang="en-US" altLang="zh-CN" sz="2400" dirty="0">
                <a:cs typeface="+mn-ea"/>
                <a:sym typeface="+mn-lt"/>
              </a:rPr>
              <a:t>FPGA</a:t>
            </a:r>
            <a:r>
              <a:rPr lang="zh-CN" altLang="en-US" sz="2400" dirty="0">
                <a:cs typeface="+mn-ea"/>
                <a:sym typeface="+mn-lt"/>
              </a:rPr>
              <a:t>开发者 可以随时随地的使用</a:t>
            </a:r>
            <a:r>
              <a:rPr lang="en-US" altLang="zh-CN" sz="2400" dirty="0">
                <a:cs typeface="+mn-ea"/>
                <a:sym typeface="+mn-lt"/>
              </a:rPr>
              <a:t>FPGA</a:t>
            </a:r>
            <a:endParaRPr lang="zh-CN" altLang="en-US" sz="2400" dirty="0">
              <a:cs typeface="+mn-ea"/>
              <a:sym typeface="+mn-lt"/>
            </a:endParaRPr>
          </a:p>
        </p:txBody>
      </p:sp>
    </p:spTree>
    <p:extLst>
      <p:ext uri="{BB962C8B-B14F-4D97-AF65-F5344CB8AC3E}">
        <p14:creationId xmlns:p14="http://schemas.microsoft.com/office/powerpoint/2010/main" val="392263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8"/>
                                        </p:tgtEl>
                                        <p:attrNameLst>
                                          <p:attrName>style.visibility</p:attrName>
                                        </p:attrNameLst>
                                      </p:cBhvr>
                                      <p:to>
                                        <p:strVal val="visible"/>
                                      </p:to>
                                    </p:set>
                                    <p:animScale>
                                      <p:cBhvr>
                                        <p:cTn id="7" dur="375" fill="hold">
                                          <p:stCondLst>
                                            <p:cond delay="0"/>
                                          </p:stCondLst>
                                        </p:cTn>
                                        <p:tgtEl>
                                          <p:spTgt spid="8"/>
                                        </p:tgtEl>
                                      </p:cBhvr>
                                      <p:from x="150000" y="150000"/>
                                      <p:to x="90000" y="90000"/>
                                    </p:animScale>
                                    <p:animScale>
                                      <p:cBhvr>
                                        <p:cTn id="8" dur="375" fill="hold">
                                          <p:stCondLst>
                                            <p:cond delay="375"/>
                                          </p:stCondLst>
                                        </p:cTn>
                                        <p:tgtEl>
                                          <p:spTgt spid="8"/>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48350541-FC10-45C8-B2C1-412BF0EC844C}"/>
              </a:ext>
            </a:extLst>
          </p:cNvPr>
          <p:cNvSpPr/>
          <p:nvPr/>
        </p:nvSpPr>
        <p:spPr>
          <a:xfrm>
            <a:off x="9182100" y="-114300"/>
            <a:ext cx="3314700" cy="14001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descr="图片包含 屏幕截图&#10;&#10;已生成高可信度的说明">
            <a:extLst>
              <a:ext uri="{FF2B5EF4-FFF2-40B4-BE49-F238E27FC236}">
                <a16:creationId xmlns:a16="http://schemas.microsoft.com/office/drawing/2014/main" xmlns="" id="{B56440B2-E52C-44B8-A455-E0B408222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5" y="585787"/>
            <a:ext cx="10753725" cy="5250400"/>
          </a:xfrm>
          <a:prstGeom prst="rect">
            <a:avLst/>
          </a:prstGeom>
          <a:effectLst>
            <a:reflection blurRad="6350" stA="50000" endA="275" endPos="40000" dist="101600" dir="5400000" sy="-100000" algn="bl" rotWithShape="0"/>
          </a:effectLst>
        </p:spPr>
      </p:pic>
    </p:spTree>
    <p:extLst>
      <p:ext uri="{BB962C8B-B14F-4D97-AF65-F5344CB8AC3E}">
        <p14:creationId xmlns:p14="http://schemas.microsoft.com/office/powerpoint/2010/main" val="2884455343"/>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bwMode="auto">
          <a:xfrm>
            <a:off x="3521183" y="672765"/>
            <a:ext cx="5145137" cy="5145140"/>
          </a:xfrm>
          <a:prstGeom prst="ellipse">
            <a:avLst/>
          </a:prstGeom>
          <a:noFill/>
          <a:ln w="76200" cap="flat" cmpd="sng" algn="ctr">
            <a:solidFill>
              <a:schemeClr val="bg1">
                <a:lumMod val="8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cs typeface="+mn-ea"/>
              <a:sym typeface="+mn-lt"/>
            </a:endParaRPr>
          </a:p>
        </p:txBody>
      </p:sp>
      <p:sp>
        <p:nvSpPr>
          <p:cNvPr id="11" name="computer-monitor_69826"/>
          <p:cNvSpPr>
            <a:spLocks noChangeAspect="1" noChangeArrowheads="1"/>
          </p:cNvSpPr>
          <p:nvPr/>
        </p:nvSpPr>
        <p:spPr bwMode="auto">
          <a:xfrm>
            <a:off x="4598430" y="1846595"/>
            <a:ext cx="2995135" cy="2798211"/>
          </a:xfrm>
          <a:custGeom>
            <a:avLst/>
            <a:gdLst>
              <a:gd name="T0" fmla="*/ 1540087 w 338138"/>
              <a:gd name="T1" fmla="*/ 2560282 h 315913"/>
              <a:gd name="T2" fmla="*/ 1502451 w 338138"/>
              <a:gd name="T3" fmla="*/ 2599704 h 315913"/>
              <a:gd name="T4" fmla="*/ 1502451 w 338138"/>
              <a:gd name="T5" fmla="*/ 2796821 h 315913"/>
              <a:gd name="T6" fmla="*/ 1527537 w 338138"/>
              <a:gd name="T7" fmla="*/ 2836243 h 315913"/>
              <a:gd name="T8" fmla="*/ 1753329 w 338138"/>
              <a:gd name="T9" fmla="*/ 2836243 h 315913"/>
              <a:gd name="T10" fmla="*/ 1778413 w 338138"/>
              <a:gd name="T11" fmla="*/ 2809963 h 315913"/>
              <a:gd name="T12" fmla="*/ 1778413 w 338138"/>
              <a:gd name="T13" fmla="*/ 2599704 h 315913"/>
              <a:gd name="T14" fmla="*/ 1753329 w 338138"/>
              <a:gd name="T15" fmla="*/ 2560282 h 315913"/>
              <a:gd name="T16" fmla="*/ 1540087 w 338138"/>
              <a:gd name="T17" fmla="*/ 2560282 h 315913"/>
              <a:gd name="T18" fmla="*/ 1632767 w 338138"/>
              <a:gd name="T19" fmla="*/ 2146350 h 315913"/>
              <a:gd name="T20" fmla="*/ 1502451 w 338138"/>
              <a:gd name="T21" fmla="*/ 2276668 h 315913"/>
              <a:gd name="T22" fmla="*/ 1632767 w 338138"/>
              <a:gd name="T23" fmla="*/ 2406983 h 315913"/>
              <a:gd name="T24" fmla="*/ 1763084 w 338138"/>
              <a:gd name="T25" fmla="*/ 2276668 h 315913"/>
              <a:gd name="T26" fmla="*/ 1632767 w 338138"/>
              <a:gd name="T27" fmla="*/ 2146350 h 315913"/>
              <a:gd name="T28" fmla="*/ 1408549 w 338138"/>
              <a:gd name="T29" fmla="*/ 531474 h 315913"/>
              <a:gd name="T30" fmla="*/ 1523012 w 338138"/>
              <a:gd name="T31" fmla="*/ 544249 h 315913"/>
              <a:gd name="T32" fmla="*/ 1510301 w 338138"/>
              <a:gd name="T33" fmla="*/ 659232 h 315913"/>
              <a:gd name="T34" fmla="*/ 556448 w 338138"/>
              <a:gd name="T35" fmla="*/ 1323578 h 315913"/>
              <a:gd name="T36" fmla="*/ 518306 w 338138"/>
              <a:gd name="T37" fmla="*/ 1349133 h 315913"/>
              <a:gd name="T38" fmla="*/ 454707 w 338138"/>
              <a:gd name="T39" fmla="*/ 1310803 h 315913"/>
              <a:gd name="T40" fmla="*/ 467427 w 338138"/>
              <a:gd name="T41" fmla="*/ 1195825 h 315913"/>
              <a:gd name="T42" fmla="*/ 1408549 w 338138"/>
              <a:gd name="T43" fmla="*/ 531474 h 315913"/>
              <a:gd name="T44" fmla="*/ 855425 w 338138"/>
              <a:gd name="T45" fmla="*/ 454429 h 315913"/>
              <a:gd name="T46" fmla="*/ 970876 w 338138"/>
              <a:gd name="T47" fmla="*/ 467009 h 315913"/>
              <a:gd name="T48" fmla="*/ 958042 w 338138"/>
              <a:gd name="T49" fmla="*/ 580224 h 315913"/>
              <a:gd name="T50" fmla="*/ 509063 w 338138"/>
              <a:gd name="T51" fmla="*/ 894704 h 315913"/>
              <a:gd name="T52" fmla="*/ 457750 w 338138"/>
              <a:gd name="T53" fmla="*/ 919864 h 315913"/>
              <a:gd name="T54" fmla="*/ 393608 w 338138"/>
              <a:gd name="T55" fmla="*/ 882124 h 315913"/>
              <a:gd name="T56" fmla="*/ 419267 w 338138"/>
              <a:gd name="T57" fmla="*/ 768909 h 315913"/>
              <a:gd name="T58" fmla="*/ 855425 w 338138"/>
              <a:gd name="T59" fmla="*/ 454429 h 315913"/>
              <a:gd name="T60" fmla="*/ 338838 w 338138"/>
              <a:gd name="T61" fmla="*/ 214634 h 315913"/>
              <a:gd name="T62" fmla="*/ 199298 w 338138"/>
              <a:gd name="T63" fmla="*/ 341332 h 315913"/>
              <a:gd name="T64" fmla="*/ 199298 w 338138"/>
              <a:gd name="T65" fmla="*/ 1899673 h 315913"/>
              <a:gd name="T66" fmla="*/ 338838 w 338138"/>
              <a:gd name="T67" fmla="*/ 2039036 h 315913"/>
              <a:gd name="T68" fmla="*/ 2926687 w 338138"/>
              <a:gd name="T69" fmla="*/ 2039036 h 315913"/>
              <a:gd name="T70" fmla="*/ 3066223 w 338138"/>
              <a:gd name="T71" fmla="*/ 1899673 h 315913"/>
              <a:gd name="T72" fmla="*/ 3066223 w 338138"/>
              <a:gd name="T73" fmla="*/ 341332 h 315913"/>
              <a:gd name="T74" fmla="*/ 2926687 w 338138"/>
              <a:gd name="T75" fmla="*/ 214634 h 315913"/>
              <a:gd name="T76" fmla="*/ 338838 w 338138"/>
              <a:gd name="T77" fmla="*/ 214634 h 315913"/>
              <a:gd name="T78" fmla="*/ 140311 w 338138"/>
              <a:gd name="T79" fmla="*/ 0 h 315913"/>
              <a:gd name="T80" fmla="*/ 3125222 w 338138"/>
              <a:gd name="T81" fmla="*/ 0 h 315913"/>
              <a:gd name="T82" fmla="*/ 3265535 w 338138"/>
              <a:gd name="T83" fmla="*/ 127119 h 315913"/>
              <a:gd name="T84" fmla="*/ 3265535 w 338138"/>
              <a:gd name="T85" fmla="*/ 2427997 h 315913"/>
              <a:gd name="T86" fmla="*/ 3125222 w 338138"/>
              <a:gd name="T87" fmla="*/ 2567825 h 315913"/>
              <a:gd name="T88" fmla="*/ 2028206 w 338138"/>
              <a:gd name="T89" fmla="*/ 2567825 h 315913"/>
              <a:gd name="T90" fmla="*/ 2002694 w 338138"/>
              <a:gd name="T91" fmla="*/ 2593252 h 315913"/>
              <a:gd name="T92" fmla="*/ 2002694 w 338138"/>
              <a:gd name="T93" fmla="*/ 2809356 h 315913"/>
              <a:gd name="T94" fmla="*/ 2015450 w 338138"/>
              <a:gd name="T95" fmla="*/ 2834782 h 315913"/>
              <a:gd name="T96" fmla="*/ 2308835 w 338138"/>
              <a:gd name="T97" fmla="*/ 2834782 h 315913"/>
              <a:gd name="T98" fmla="*/ 2423641 w 338138"/>
              <a:gd name="T99" fmla="*/ 2949196 h 315913"/>
              <a:gd name="T100" fmla="*/ 2308835 w 338138"/>
              <a:gd name="T101" fmla="*/ 3050886 h 315913"/>
              <a:gd name="T102" fmla="*/ 956700 w 338138"/>
              <a:gd name="T103" fmla="*/ 3050886 h 315913"/>
              <a:gd name="T104" fmla="*/ 841892 w 338138"/>
              <a:gd name="T105" fmla="*/ 2949196 h 315913"/>
              <a:gd name="T106" fmla="*/ 956700 w 338138"/>
              <a:gd name="T107" fmla="*/ 2834782 h 315913"/>
              <a:gd name="T108" fmla="*/ 1250094 w 338138"/>
              <a:gd name="T109" fmla="*/ 2834782 h 315913"/>
              <a:gd name="T110" fmla="*/ 1262850 w 338138"/>
              <a:gd name="T111" fmla="*/ 2796649 h 315913"/>
              <a:gd name="T112" fmla="*/ 1262850 w 338138"/>
              <a:gd name="T113" fmla="*/ 2593252 h 315913"/>
              <a:gd name="T114" fmla="*/ 1224580 w 338138"/>
              <a:gd name="T115" fmla="*/ 2567825 h 315913"/>
              <a:gd name="T116" fmla="*/ 140311 w 338138"/>
              <a:gd name="T117" fmla="*/ 2567825 h 315913"/>
              <a:gd name="T118" fmla="*/ 0 w 338138"/>
              <a:gd name="T119" fmla="*/ 2427997 h 315913"/>
              <a:gd name="T120" fmla="*/ 0 w 338138"/>
              <a:gd name="T121" fmla="*/ 127119 h 315913"/>
              <a:gd name="T122" fmla="*/ 140311 w 338138"/>
              <a:gd name="T123" fmla="*/ 0 h 3159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lumMod val="85000"/>
            </a:schemeClr>
          </a:solidFill>
          <a:ln w="9525">
            <a:solidFill>
              <a:schemeClr val="bg1">
                <a:lumMod val="85000"/>
              </a:schemeClr>
            </a:solidFill>
            <a:round/>
            <a:headEnd/>
            <a:tailEnd/>
          </a:ln>
          <a:extLst/>
        </p:spPr>
        <p:txBody>
          <a:bodyPr/>
          <a:lstStyle/>
          <a:p>
            <a:endParaRPr lang="zh-CN" altLang="en-US" dirty="0">
              <a:cs typeface="+mn-ea"/>
              <a:sym typeface="+mn-lt"/>
            </a:endParaRPr>
          </a:p>
        </p:txBody>
      </p:sp>
      <p:sp>
        <p:nvSpPr>
          <p:cNvPr id="2" name="PA_文本框 1"/>
          <p:cNvSpPr txBox="1"/>
          <p:nvPr>
            <p:custDataLst>
              <p:tags r:id="rId1"/>
            </p:custDataLst>
          </p:nvPr>
        </p:nvSpPr>
        <p:spPr>
          <a:xfrm>
            <a:off x="1418277" y="2797680"/>
            <a:ext cx="9546460" cy="830997"/>
          </a:xfrm>
          <a:prstGeom prst="rect">
            <a:avLst/>
          </a:prstGeom>
          <a:noFill/>
        </p:spPr>
        <p:txBody>
          <a:bodyPr wrap="none" rtlCol="0">
            <a:spAutoFit/>
          </a:bodyPr>
          <a:lstStyle/>
          <a:p>
            <a:r>
              <a:rPr lang="zh-CN" altLang="en-US" sz="4800" b="1" dirty="0">
                <a:cs typeface="+mn-ea"/>
                <a:sym typeface="+mn-lt"/>
              </a:rPr>
              <a:t>基于</a:t>
            </a:r>
            <a:r>
              <a:rPr lang="en-US" altLang="zh-CN" sz="4800" b="1" dirty="0">
                <a:cs typeface="+mn-ea"/>
                <a:sym typeface="+mn-lt"/>
              </a:rPr>
              <a:t>Vivado</a:t>
            </a:r>
            <a:r>
              <a:rPr lang="zh-CN" altLang="en-US" sz="4800" b="1" dirty="0">
                <a:cs typeface="+mn-ea"/>
                <a:sym typeface="+mn-lt"/>
              </a:rPr>
              <a:t>的</a:t>
            </a:r>
            <a:r>
              <a:rPr lang="en-US" altLang="zh-CN" sz="4800" b="1" dirty="0">
                <a:cs typeface="+mn-ea"/>
                <a:sym typeface="+mn-lt"/>
              </a:rPr>
              <a:t>FPGA</a:t>
            </a:r>
            <a:r>
              <a:rPr lang="zh-CN" altLang="en-US" sz="4800" b="1" dirty="0">
                <a:cs typeface="+mn-ea"/>
                <a:sym typeface="+mn-lt"/>
              </a:rPr>
              <a:t>实验教学平台</a:t>
            </a:r>
          </a:p>
        </p:txBody>
      </p:sp>
      <p:pic>
        <p:nvPicPr>
          <p:cNvPr id="5" name="背景音乐">
            <a:hlinkClick r:id="" action="ppaction://media"/>
            <a:extLst>
              <a:ext uri="{FF2B5EF4-FFF2-40B4-BE49-F238E27FC236}">
                <a16:creationId xmlns:a16="http://schemas.microsoft.com/office/drawing/2014/main" xmlns="" id="{2D695B2E-9BB5-4E01-AC36-87B139AA9E1E}"/>
              </a:ext>
            </a:extLst>
          </p:cNvPr>
          <p:cNvPicPr>
            <a:picLocks noChangeAspect="1"/>
          </p:cNvPicPr>
          <p:nvPr>
            <a:audioFile r:link="rId3"/>
            <p:extLst>
              <p:ext uri="{DAA4B4D4-6D71-4841-9C94-3DE7FCFB9230}">
                <p14:media xmlns:p14="http://schemas.microsoft.com/office/powerpoint/2010/main" r:embed="rId2">
                  <p14:fade in="2000" out="2000"/>
                </p14:media>
              </p:ext>
            </p:extLst>
          </p:nvPr>
        </p:nvPicPr>
        <p:blipFill>
          <a:blip r:embed="rId6"/>
          <a:stretch>
            <a:fillRect/>
          </a:stretch>
        </p:blipFill>
        <p:spPr>
          <a:xfrm>
            <a:off x="12700000" y="230188"/>
            <a:ext cx="609600" cy="609600"/>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1069" y="177166"/>
            <a:ext cx="3057911" cy="674447"/>
          </a:xfrm>
          <a:prstGeom prst="rect">
            <a:avLst/>
          </a:prstGeom>
        </p:spPr>
      </p:pic>
      <p:sp>
        <p:nvSpPr>
          <p:cNvPr id="4" name="矩形: 圆角 3">
            <a:extLst>
              <a:ext uri="{FF2B5EF4-FFF2-40B4-BE49-F238E27FC236}">
                <a16:creationId xmlns:a16="http://schemas.microsoft.com/office/drawing/2014/main" xmlns="" id="{DF3AEA56-B047-4E61-99E5-46AD9621B741}"/>
              </a:ext>
            </a:extLst>
          </p:cNvPr>
          <p:cNvSpPr/>
          <p:nvPr/>
        </p:nvSpPr>
        <p:spPr>
          <a:xfrm>
            <a:off x="4344789" y="3680164"/>
            <a:ext cx="3497924" cy="703477"/>
          </a:xfrm>
          <a:prstGeom prst="round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a:extLst>
              <a:ext uri="{FF2B5EF4-FFF2-40B4-BE49-F238E27FC236}">
                <a16:creationId xmlns:a16="http://schemas.microsoft.com/office/drawing/2014/main" xmlns="" id="{914814BF-6F82-4D7F-9FE8-CBB42EAA1C73}"/>
              </a:ext>
            </a:extLst>
          </p:cNvPr>
          <p:cNvSpPr txBox="1"/>
          <p:nvPr/>
        </p:nvSpPr>
        <p:spPr>
          <a:xfrm>
            <a:off x="4844094" y="3680164"/>
            <a:ext cx="2749471" cy="707886"/>
          </a:xfrm>
          <a:prstGeom prst="rect">
            <a:avLst/>
          </a:prstGeom>
          <a:noFill/>
        </p:spPr>
        <p:txBody>
          <a:bodyPr wrap="none" rtlCol="0">
            <a:spAutoFit/>
          </a:bodyPr>
          <a:lstStyle/>
          <a:p>
            <a:r>
              <a:rPr lang="zh-CN" altLang="en-US" sz="4000" dirty="0">
                <a:solidFill>
                  <a:schemeClr val="bg1"/>
                </a:solidFill>
                <a:cs typeface="+mn-ea"/>
                <a:sym typeface="+mn-lt"/>
              </a:rPr>
              <a:t>谢谢聆听！</a:t>
            </a:r>
          </a:p>
        </p:txBody>
      </p:sp>
    </p:spTree>
    <p:extLst>
      <p:ext uri="{BB962C8B-B14F-4D97-AF65-F5344CB8AC3E}">
        <p14:creationId xmlns:p14="http://schemas.microsoft.com/office/powerpoint/2010/main" val="60011486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23" presetClass="entr" presetSubtype="288" fill="hold" grpId="0" nodeType="withEffect">
                                  <p:stCondLst>
                                    <p:cond delay="1500"/>
                                  </p:stCondLst>
                                  <p:iterate type="lt">
                                    <p:tmPct val="10000"/>
                                  </p:iterate>
                                  <p:childTnLst>
                                    <p:set>
                                      <p:cBhvr>
                                        <p:cTn id="8" dur="1" fill="hold">
                                          <p:stCondLst>
                                            <p:cond delay="0"/>
                                          </p:stCondLst>
                                        </p:cTn>
                                        <p:tgtEl>
                                          <p:spTgt spid="2"/>
                                        </p:tgtEl>
                                        <p:attrNameLst>
                                          <p:attrName>style.visibility</p:attrName>
                                        </p:attrNameLst>
                                      </p:cBhvr>
                                      <p:to>
                                        <p:strVal val="visible"/>
                                      </p:to>
                                    </p:set>
                                    <p:anim calcmode="lin" valueType="num">
                                      <p:cBhvr>
                                        <p:cTn id="9" dur="500" fill="hold"/>
                                        <p:tgtEl>
                                          <p:spTgt spid="2"/>
                                        </p:tgtEl>
                                        <p:attrNameLst>
                                          <p:attrName>ppt_w</p:attrName>
                                        </p:attrNameLst>
                                      </p:cBhvr>
                                      <p:tavLst>
                                        <p:tav tm="0">
                                          <p:val>
                                            <p:strVal val="4/3*#ppt_w"/>
                                          </p:val>
                                        </p:tav>
                                        <p:tav tm="100000">
                                          <p:val>
                                            <p:strVal val="#ppt_w"/>
                                          </p:val>
                                        </p:tav>
                                      </p:tavLst>
                                    </p:anim>
                                    <p:anim calcmode="lin" valueType="num">
                                      <p:cBhvr>
                                        <p:cTn id="10" dur="5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11" repeatCount="indefinite"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xmlns="" id="{53502887-C6AC-48AB-974E-28FF40F48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669" y="167547"/>
            <a:ext cx="4488663" cy="6520170"/>
          </a:xfrm>
          <a:prstGeom prst="rect">
            <a:avLst/>
          </a:prstGeom>
        </p:spPr>
      </p:pic>
      <p:pic>
        <p:nvPicPr>
          <p:cNvPr id="20" name="图片 19">
            <a:extLst>
              <a:ext uri="{FF2B5EF4-FFF2-40B4-BE49-F238E27FC236}">
                <a16:creationId xmlns:a16="http://schemas.microsoft.com/office/drawing/2014/main" xmlns="" id="{C1411B05-5F47-4B5E-BB76-78CE58992E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0274" y="33628"/>
            <a:ext cx="5111452" cy="6788008"/>
          </a:xfrm>
          <a:prstGeom prst="rect">
            <a:avLst/>
          </a:prstGeom>
        </p:spPr>
      </p:pic>
      <p:pic>
        <p:nvPicPr>
          <p:cNvPr id="17" name="图片 16">
            <a:extLst>
              <a:ext uri="{FF2B5EF4-FFF2-40B4-BE49-F238E27FC236}">
                <a16:creationId xmlns:a16="http://schemas.microsoft.com/office/drawing/2014/main" xmlns="" id="{8B3DE7F8-A76C-4BA3-A594-94CBB5B01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553" y="466605"/>
            <a:ext cx="7324894" cy="5922055"/>
          </a:xfrm>
          <a:prstGeom prst="rect">
            <a:avLst/>
          </a:prstGeom>
        </p:spPr>
      </p:pic>
      <p:pic>
        <p:nvPicPr>
          <p:cNvPr id="18" name="图片 17">
            <a:extLst>
              <a:ext uri="{FF2B5EF4-FFF2-40B4-BE49-F238E27FC236}">
                <a16:creationId xmlns:a16="http://schemas.microsoft.com/office/drawing/2014/main" xmlns="" id="{72834F6A-1615-48F4-841E-8570981EA1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8376" y="338902"/>
            <a:ext cx="9275249" cy="6177460"/>
          </a:xfrm>
          <a:prstGeom prst="rect">
            <a:avLst/>
          </a:prstGeom>
        </p:spPr>
      </p:pic>
      <p:pic>
        <p:nvPicPr>
          <p:cNvPr id="21" name="图片 20">
            <a:extLst>
              <a:ext uri="{FF2B5EF4-FFF2-40B4-BE49-F238E27FC236}">
                <a16:creationId xmlns:a16="http://schemas.microsoft.com/office/drawing/2014/main" xmlns="" id="{68E13B7F-BA5E-4F73-8BF6-44BDB685B3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3013" y="-2735"/>
            <a:ext cx="4345974" cy="6860735"/>
          </a:xfrm>
          <a:prstGeom prst="rect">
            <a:avLst/>
          </a:prstGeom>
        </p:spPr>
      </p:pic>
      <p:pic>
        <p:nvPicPr>
          <p:cNvPr id="19" name="图片 18">
            <a:extLst>
              <a:ext uri="{FF2B5EF4-FFF2-40B4-BE49-F238E27FC236}">
                <a16:creationId xmlns:a16="http://schemas.microsoft.com/office/drawing/2014/main" xmlns="" id="{B812871C-3259-478D-96FB-5604C0D3CF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19075" y="-1368"/>
            <a:ext cx="5153850" cy="6858000"/>
          </a:xfrm>
          <a:prstGeom prst="rect">
            <a:avLst/>
          </a:prstGeom>
        </p:spPr>
      </p:pic>
      <p:pic>
        <p:nvPicPr>
          <p:cNvPr id="22" name="图片 21">
            <a:extLst>
              <a:ext uri="{FF2B5EF4-FFF2-40B4-BE49-F238E27FC236}">
                <a16:creationId xmlns:a16="http://schemas.microsoft.com/office/drawing/2014/main" xmlns="" id="{DEF47296-74BB-4C45-A691-ADC81D5EFB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58652"/>
            <a:ext cx="12192000" cy="6537960"/>
          </a:xfrm>
          <a:prstGeom prst="rect">
            <a:avLst/>
          </a:prstGeom>
        </p:spPr>
      </p:pic>
    </p:spTree>
    <p:extLst>
      <p:ext uri="{BB962C8B-B14F-4D97-AF65-F5344CB8AC3E}">
        <p14:creationId xmlns:p14="http://schemas.microsoft.com/office/powerpoint/2010/main" val="1344318797"/>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室内, 餐桌, 墙壁, 地板&#10;&#10;已生成极高可信度的说明">
            <a:extLst>
              <a:ext uri="{FF2B5EF4-FFF2-40B4-BE49-F238E27FC236}">
                <a16:creationId xmlns:a16="http://schemas.microsoft.com/office/drawing/2014/main" xmlns="" id="{D78EE7F2-8712-41B0-AF7D-8662E94B95BF}"/>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5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图形 15" descr="原子">
            <a:extLst>
              <a:ext uri="{FF2B5EF4-FFF2-40B4-BE49-F238E27FC236}">
                <a16:creationId xmlns:a16="http://schemas.microsoft.com/office/drawing/2014/main" xmlns="" id="{94DF5A42-6412-4615-B529-8A98E9A40F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785852" y="1118852"/>
            <a:ext cx="4620296" cy="4620296"/>
          </a:xfrm>
          <a:prstGeom prst="rect">
            <a:avLst/>
          </a:prstGeom>
        </p:spPr>
      </p:pic>
      <p:sp>
        <p:nvSpPr>
          <p:cNvPr id="12" name="文本框 11">
            <a:extLst>
              <a:ext uri="{FF2B5EF4-FFF2-40B4-BE49-F238E27FC236}">
                <a16:creationId xmlns:a16="http://schemas.microsoft.com/office/drawing/2014/main" xmlns="" id="{E46FCA23-EAC4-4F4C-968C-216438805322}"/>
              </a:ext>
            </a:extLst>
          </p:cNvPr>
          <p:cNvSpPr txBox="1"/>
          <p:nvPr/>
        </p:nvSpPr>
        <p:spPr>
          <a:xfrm>
            <a:off x="5311170" y="2967335"/>
            <a:ext cx="1569660" cy="923330"/>
          </a:xfrm>
          <a:prstGeom prst="rect">
            <a:avLst/>
          </a:prstGeom>
          <a:noFill/>
        </p:spPr>
        <p:txBody>
          <a:bodyPr wrap="none" rtlCol="0">
            <a:spAutoFit/>
          </a:bodyPr>
          <a:lstStyle/>
          <a:p>
            <a:r>
              <a:rPr lang="zh-CN" altLang="en-US" sz="5400" dirty="0">
                <a:solidFill>
                  <a:schemeClr val="bg1"/>
                </a:solidFill>
                <a:cs typeface="+mn-ea"/>
                <a:sym typeface="+mn-lt"/>
              </a:rPr>
              <a:t>实验</a:t>
            </a:r>
          </a:p>
        </p:txBody>
      </p:sp>
      <p:grpSp>
        <p:nvGrpSpPr>
          <p:cNvPr id="25" name="组合 24">
            <a:extLst>
              <a:ext uri="{FF2B5EF4-FFF2-40B4-BE49-F238E27FC236}">
                <a16:creationId xmlns:a16="http://schemas.microsoft.com/office/drawing/2014/main" xmlns="" id="{FDF41112-A1AE-4D1A-8FEB-4FB2640C4A7B}"/>
              </a:ext>
            </a:extLst>
          </p:cNvPr>
          <p:cNvGrpSpPr/>
          <p:nvPr/>
        </p:nvGrpSpPr>
        <p:grpSpPr>
          <a:xfrm>
            <a:off x="6149854" y="2678932"/>
            <a:ext cx="1500135" cy="2113816"/>
            <a:chOff x="6620026" y="2678932"/>
            <a:chExt cx="1500135" cy="2113816"/>
          </a:xfrm>
        </p:grpSpPr>
        <p:sp>
          <p:nvSpPr>
            <p:cNvPr id="17" name="文本框 16">
              <a:extLst>
                <a:ext uri="{FF2B5EF4-FFF2-40B4-BE49-F238E27FC236}">
                  <a16:creationId xmlns:a16="http://schemas.microsoft.com/office/drawing/2014/main" xmlns="" id="{F15E47DB-088B-4FAB-9E4C-6F0B6C4F7278}"/>
                </a:ext>
              </a:extLst>
            </p:cNvPr>
            <p:cNvSpPr txBox="1"/>
            <p:nvPr/>
          </p:nvSpPr>
          <p:spPr>
            <a:xfrm>
              <a:off x="6924373" y="4269528"/>
              <a:ext cx="902811" cy="523220"/>
            </a:xfrm>
            <a:prstGeom prst="rect">
              <a:avLst/>
            </a:prstGeom>
            <a:noFill/>
          </p:spPr>
          <p:txBody>
            <a:bodyPr wrap="none" rtlCol="0">
              <a:spAutoFit/>
            </a:bodyPr>
            <a:lstStyle/>
            <a:p>
              <a:r>
                <a:rPr lang="zh-CN" altLang="en-US" sz="2800" dirty="0">
                  <a:solidFill>
                    <a:schemeClr val="bg1"/>
                  </a:solidFill>
                  <a:cs typeface="+mn-ea"/>
                  <a:sym typeface="+mn-lt"/>
                </a:rPr>
                <a:t>时间</a:t>
              </a:r>
            </a:p>
          </p:txBody>
        </p:sp>
        <p:pic>
          <p:nvPicPr>
            <p:cNvPr id="20" name="图形 19" descr="时钟">
              <a:extLst>
                <a:ext uri="{FF2B5EF4-FFF2-40B4-BE49-F238E27FC236}">
                  <a16:creationId xmlns:a16="http://schemas.microsoft.com/office/drawing/2014/main" xmlns="" id="{4D8ABB5E-1B95-4C2C-94B3-009FD78EC8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6620026" y="2678932"/>
              <a:ext cx="1500135" cy="1500135"/>
            </a:xfrm>
            <a:prstGeom prst="rect">
              <a:avLst/>
            </a:prstGeom>
          </p:spPr>
        </p:pic>
      </p:grpSp>
      <p:grpSp>
        <p:nvGrpSpPr>
          <p:cNvPr id="26" name="组合 25">
            <a:extLst>
              <a:ext uri="{FF2B5EF4-FFF2-40B4-BE49-F238E27FC236}">
                <a16:creationId xmlns:a16="http://schemas.microsoft.com/office/drawing/2014/main" xmlns="" id="{B36230F4-2AB7-4170-9174-686C947813FF}"/>
              </a:ext>
            </a:extLst>
          </p:cNvPr>
          <p:cNvGrpSpPr/>
          <p:nvPr/>
        </p:nvGrpSpPr>
        <p:grpSpPr>
          <a:xfrm>
            <a:off x="8490464" y="2678932"/>
            <a:ext cx="1534897" cy="2113816"/>
            <a:chOff x="8841881" y="2678932"/>
            <a:chExt cx="1534897" cy="2113816"/>
          </a:xfrm>
        </p:grpSpPr>
        <p:sp>
          <p:nvSpPr>
            <p:cNvPr id="18" name="文本框 17">
              <a:extLst>
                <a:ext uri="{FF2B5EF4-FFF2-40B4-BE49-F238E27FC236}">
                  <a16:creationId xmlns:a16="http://schemas.microsoft.com/office/drawing/2014/main" xmlns="" id="{FECBB9E8-21E2-446C-95DD-3A7BED7A08E7}"/>
                </a:ext>
              </a:extLst>
            </p:cNvPr>
            <p:cNvSpPr txBox="1"/>
            <p:nvPr/>
          </p:nvSpPr>
          <p:spPr>
            <a:xfrm>
              <a:off x="9175307" y="4269528"/>
              <a:ext cx="902811" cy="523220"/>
            </a:xfrm>
            <a:prstGeom prst="rect">
              <a:avLst/>
            </a:prstGeom>
            <a:noFill/>
          </p:spPr>
          <p:txBody>
            <a:bodyPr wrap="none" rtlCol="0">
              <a:spAutoFit/>
            </a:bodyPr>
            <a:lstStyle/>
            <a:p>
              <a:r>
                <a:rPr lang="zh-CN" altLang="en-US" sz="2800" dirty="0">
                  <a:solidFill>
                    <a:schemeClr val="bg1"/>
                  </a:solidFill>
                  <a:cs typeface="+mn-ea"/>
                  <a:sym typeface="+mn-lt"/>
                </a:rPr>
                <a:t>地点</a:t>
              </a:r>
            </a:p>
          </p:txBody>
        </p:sp>
        <p:grpSp>
          <p:nvGrpSpPr>
            <p:cNvPr id="24" name="组合 23">
              <a:extLst>
                <a:ext uri="{FF2B5EF4-FFF2-40B4-BE49-F238E27FC236}">
                  <a16:creationId xmlns:a16="http://schemas.microsoft.com/office/drawing/2014/main" xmlns="" id="{D3B24E23-DDEC-4954-B867-B27134D62C3E}"/>
                </a:ext>
              </a:extLst>
            </p:cNvPr>
            <p:cNvGrpSpPr/>
            <p:nvPr/>
          </p:nvGrpSpPr>
          <p:grpSpPr>
            <a:xfrm>
              <a:off x="8841881" y="2678932"/>
              <a:ext cx="1534897" cy="1534897"/>
              <a:chOff x="9384674" y="3160235"/>
              <a:chExt cx="914400" cy="914400"/>
            </a:xfrm>
          </p:grpSpPr>
          <p:pic>
            <p:nvPicPr>
              <p:cNvPr id="22" name="图形 21" descr="水">
                <a:extLst>
                  <a:ext uri="{FF2B5EF4-FFF2-40B4-BE49-F238E27FC236}">
                    <a16:creationId xmlns:a16="http://schemas.microsoft.com/office/drawing/2014/main" xmlns="" id="{27F3BE71-1902-426F-A51E-8F2E5FA5E8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rot="10800000">
                <a:off x="9384674" y="3160235"/>
                <a:ext cx="914400" cy="914400"/>
              </a:xfrm>
              <a:prstGeom prst="rect">
                <a:avLst/>
              </a:prstGeom>
            </p:spPr>
          </p:pic>
          <p:sp>
            <p:nvSpPr>
              <p:cNvPr id="23" name="椭圆 22">
                <a:extLst>
                  <a:ext uri="{FF2B5EF4-FFF2-40B4-BE49-F238E27FC236}">
                    <a16:creationId xmlns:a16="http://schemas.microsoft.com/office/drawing/2014/main" xmlns="" id="{8C5E4A33-A86E-48C7-9612-734B8DB896EF}"/>
                  </a:ext>
                </a:extLst>
              </p:cNvPr>
              <p:cNvSpPr/>
              <p:nvPr/>
            </p:nvSpPr>
            <p:spPr>
              <a:xfrm>
                <a:off x="9722811" y="3388834"/>
                <a:ext cx="219075" cy="2190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Tree>
    <p:extLst>
      <p:ext uri="{BB962C8B-B14F-4D97-AF65-F5344CB8AC3E}">
        <p14:creationId xmlns:p14="http://schemas.microsoft.com/office/powerpoint/2010/main" val="357775126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 0 L -0.26966 0 " pathEditMode="relative" rAng="0" ptsTypes="AA">
                                      <p:cBhvr>
                                        <p:cTn id="18" dur="1000" fill="hold"/>
                                        <p:tgtEl>
                                          <p:spTgt spid="16"/>
                                        </p:tgtEl>
                                        <p:attrNameLst>
                                          <p:attrName>ppt_x</p:attrName>
                                          <p:attrName>ppt_y</p:attrName>
                                        </p:attrNameLst>
                                      </p:cBhvr>
                                      <p:rCtr x="-13490" y="0"/>
                                    </p:animMotion>
                                  </p:childTnLst>
                                </p:cTn>
                              </p:par>
                              <p:par>
                                <p:cTn id="19" presetID="42" presetClass="path" presetSubtype="0" accel="50000" decel="50000" fill="hold" grpId="1" nodeType="withEffect">
                                  <p:stCondLst>
                                    <p:cond delay="0"/>
                                  </p:stCondLst>
                                  <p:childTnLst>
                                    <p:animMotion origin="layout" path="M 0 0 L -0.27083 0 " pathEditMode="relative" rAng="0" ptsTypes="AA">
                                      <p:cBhvr>
                                        <p:cTn id="20" dur="1000" fill="hold"/>
                                        <p:tgtEl>
                                          <p:spTgt spid="12"/>
                                        </p:tgtEl>
                                        <p:attrNameLst>
                                          <p:attrName>ppt_x</p:attrName>
                                          <p:attrName>ppt_y</p:attrName>
                                        </p:attrNameLst>
                                      </p:cBhvr>
                                      <p:rCtr x="-13542" y="0"/>
                                    </p:animMotion>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室内, 餐桌, 墙壁, 地板&#10;&#10;已生成极高可信度的说明">
            <a:extLst>
              <a:ext uri="{FF2B5EF4-FFF2-40B4-BE49-F238E27FC236}">
                <a16:creationId xmlns:a16="http://schemas.microsoft.com/office/drawing/2014/main" xmlns="" id="{D78EE7F2-8712-41B0-AF7D-8662E94B95BF}"/>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5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5" name="组合 24">
            <a:extLst>
              <a:ext uri="{FF2B5EF4-FFF2-40B4-BE49-F238E27FC236}">
                <a16:creationId xmlns:a16="http://schemas.microsoft.com/office/drawing/2014/main" xmlns="" id="{FDF41112-A1AE-4D1A-8FEB-4FB2640C4A7B}"/>
              </a:ext>
            </a:extLst>
          </p:cNvPr>
          <p:cNvGrpSpPr/>
          <p:nvPr/>
        </p:nvGrpSpPr>
        <p:grpSpPr>
          <a:xfrm>
            <a:off x="6149854" y="2678932"/>
            <a:ext cx="1500135" cy="2113816"/>
            <a:chOff x="6620026" y="2678932"/>
            <a:chExt cx="1500135" cy="2113816"/>
          </a:xfrm>
        </p:grpSpPr>
        <p:sp>
          <p:nvSpPr>
            <p:cNvPr id="17" name="文本框 16">
              <a:extLst>
                <a:ext uri="{FF2B5EF4-FFF2-40B4-BE49-F238E27FC236}">
                  <a16:creationId xmlns:a16="http://schemas.microsoft.com/office/drawing/2014/main" xmlns="" id="{F15E47DB-088B-4FAB-9E4C-6F0B6C4F7278}"/>
                </a:ext>
              </a:extLst>
            </p:cNvPr>
            <p:cNvSpPr txBox="1"/>
            <p:nvPr/>
          </p:nvSpPr>
          <p:spPr>
            <a:xfrm>
              <a:off x="6924373" y="4269528"/>
              <a:ext cx="902811" cy="523220"/>
            </a:xfrm>
            <a:prstGeom prst="rect">
              <a:avLst/>
            </a:prstGeom>
            <a:noFill/>
          </p:spPr>
          <p:txBody>
            <a:bodyPr wrap="none" rtlCol="0">
              <a:spAutoFit/>
            </a:bodyPr>
            <a:lstStyle/>
            <a:p>
              <a:r>
                <a:rPr lang="zh-CN" altLang="en-US" sz="2800" dirty="0">
                  <a:solidFill>
                    <a:schemeClr val="bg1"/>
                  </a:solidFill>
                  <a:cs typeface="+mn-ea"/>
                  <a:sym typeface="+mn-lt"/>
                </a:rPr>
                <a:t>时间</a:t>
              </a:r>
            </a:p>
          </p:txBody>
        </p:sp>
        <p:pic>
          <p:nvPicPr>
            <p:cNvPr id="20" name="图形 19" descr="时钟">
              <a:extLst>
                <a:ext uri="{FF2B5EF4-FFF2-40B4-BE49-F238E27FC236}">
                  <a16:creationId xmlns:a16="http://schemas.microsoft.com/office/drawing/2014/main" xmlns="" id="{4D8ABB5E-1B95-4C2C-94B3-009FD78EC8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6620026" y="2678932"/>
              <a:ext cx="1500135" cy="1500135"/>
            </a:xfrm>
            <a:prstGeom prst="rect">
              <a:avLst/>
            </a:prstGeom>
          </p:spPr>
        </p:pic>
      </p:grpSp>
      <p:grpSp>
        <p:nvGrpSpPr>
          <p:cNvPr id="26" name="组合 25">
            <a:extLst>
              <a:ext uri="{FF2B5EF4-FFF2-40B4-BE49-F238E27FC236}">
                <a16:creationId xmlns:a16="http://schemas.microsoft.com/office/drawing/2014/main" xmlns="" id="{B36230F4-2AB7-4170-9174-686C947813FF}"/>
              </a:ext>
            </a:extLst>
          </p:cNvPr>
          <p:cNvGrpSpPr/>
          <p:nvPr/>
        </p:nvGrpSpPr>
        <p:grpSpPr>
          <a:xfrm>
            <a:off x="8490464" y="2678932"/>
            <a:ext cx="1534897" cy="2113816"/>
            <a:chOff x="8841881" y="2678932"/>
            <a:chExt cx="1534897" cy="2113816"/>
          </a:xfrm>
        </p:grpSpPr>
        <p:sp>
          <p:nvSpPr>
            <p:cNvPr id="18" name="文本框 17">
              <a:extLst>
                <a:ext uri="{FF2B5EF4-FFF2-40B4-BE49-F238E27FC236}">
                  <a16:creationId xmlns:a16="http://schemas.microsoft.com/office/drawing/2014/main" xmlns="" id="{FECBB9E8-21E2-446C-95DD-3A7BED7A08E7}"/>
                </a:ext>
              </a:extLst>
            </p:cNvPr>
            <p:cNvSpPr txBox="1"/>
            <p:nvPr/>
          </p:nvSpPr>
          <p:spPr>
            <a:xfrm>
              <a:off x="9175307" y="4269528"/>
              <a:ext cx="902811" cy="523220"/>
            </a:xfrm>
            <a:prstGeom prst="rect">
              <a:avLst/>
            </a:prstGeom>
            <a:noFill/>
          </p:spPr>
          <p:txBody>
            <a:bodyPr wrap="none" rtlCol="0">
              <a:spAutoFit/>
            </a:bodyPr>
            <a:lstStyle/>
            <a:p>
              <a:r>
                <a:rPr lang="zh-CN" altLang="en-US" sz="2800" dirty="0">
                  <a:solidFill>
                    <a:schemeClr val="bg1"/>
                  </a:solidFill>
                  <a:cs typeface="+mn-ea"/>
                  <a:sym typeface="+mn-lt"/>
                </a:rPr>
                <a:t>地点</a:t>
              </a:r>
            </a:p>
          </p:txBody>
        </p:sp>
        <p:grpSp>
          <p:nvGrpSpPr>
            <p:cNvPr id="24" name="组合 23">
              <a:extLst>
                <a:ext uri="{FF2B5EF4-FFF2-40B4-BE49-F238E27FC236}">
                  <a16:creationId xmlns:a16="http://schemas.microsoft.com/office/drawing/2014/main" xmlns="" id="{D3B24E23-DDEC-4954-B867-B27134D62C3E}"/>
                </a:ext>
              </a:extLst>
            </p:cNvPr>
            <p:cNvGrpSpPr/>
            <p:nvPr/>
          </p:nvGrpSpPr>
          <p:grpSpPr>
            <a:xfrm>
              <a:off x="8841881" y="2678932"/>
              <a:ext cx="1534897" cy="1534897"/>
              <a:chOff x="9384674" y="3160235"/>
              <a:chExt cx="914400" cy="914400"/>
            </a:xfrm>
          </p:grpSpPr>
          <p:pic>
            <p:nvPicPr>
              <p:cNvPr id="22" name="图形 21" descr="水">
                <a:extLst>
                  <a:ext uri="{FF2B5EF4-FFF2-40B4-BE49-F238E27FC236}">
                    <a16:creationId xmlns:a16="http://schemas.microsoft.com/office/drawing/2014/main" xmlns="" id="{27F3BE71-1902-426F-A51E-8F2E5FA5E8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rot="10800000">
                <a:off x="9384674" y="3160235"/>
                <a:ext cx="914400" cy="914400"/>
              </a:xfrm>
              <a:prstGeom prst="rect">
                <a:avLst/>
              </a:prstGeom>
            </p:spPr>
          </p:pic>
          <p:sp>
            <p:nvSpPr>
              <p:cNvPr id="23" name="椭圆 22">
                <a:extLst>
                  <a:ext uri="{FF2B5EF4-FFF2-40B4-BE49-F238E27FC236}">
                    <a16:creationId xmlns:a16="http://schemas.microsoft.com/office/drawing/2014/main" xmlns="" id="{8C5E4A33-A86E-48C7-9612-734B8DB896EF}"/>
                  </a:ext>
                </a:extLst>
              </p:cNvPr>
              <p:cNvSpPr/>
              <p:nvPr/>
            </p:nvSpPr>
            <p:spPr>
              <a:xfrm>
                <a:off x="9722811" y="3388834"/>
                <a:ext cx="219075" cy="2190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pic>
        <p:nvPicPr>
          <p:cNvPr id="3" name="图形 2" descr="无线路由器">
            <a:extLst>
              <a:ext uri="{FF2B5EF4-FFF2-40B4-BE49-F238E27FC236}">
                <a16:creationId xmlns:a16="http://schemas.microsoft.com/office/drawing/2014/main" xmlns="" id="{BF82D565-6776-4D52-8E98-4BA58E76636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944756" y="1451001"/>
            <a:ext cx="3955996" cy="3955996"/>
          </a:xfrm>
          <a:prstGeom prst="rect">
            <a:avLst/>
          </a:prstGeom>
        </p:spPr>
      </p:pic>
      <p:sp>
        <p:nvSpPr>
          <p:cNvPr id="15" name="文本框 14">
            <a:extLst>
              <a:ext uri="{FF2B5EF4-FFF2-40B4-BE49-F238E27FC236}">
                <a16:creationId xmlns:a16="http://schemas.microsoft.com/office/drawing/2014/main" xmlns="" id="{F7F8F136-402D-4442-8F06-8DAA39119C2D}"/>
              </a:ext>
            </a:extLst>
          </p:cNvPr>
          <p:cNvSpPr txBox="1"/>
          <p:nvPr/>
        </p:nvSpPr>
        <p:spPr>
          <a:xfrm>
            <a:off x="1445426" y="2984715"/>
            <a:ext cx="2954655" cy="923330"/>
          </a:xfrm>
          <a:prstGeom prst="rect">
            <a:avLst/>
          </a:prstGeom>
          <a:noFill/>
        </p:spPr>
        <p:txBody>
          <a:bodyPr wrap="none" rtlCol="0">
            <a:spAutoFit/>
          </a:bodyPr>
          <a:lstStyle/>
          <a:p>
            <a:r>
              <a:rPr lang="zh-CN" altLang="en-US" sz="5400" dirty="0">
                <a:solidFill>
                  <a:schemeClr val="bg1"/>
                </a:solidFill>
                <a:cs typeface="+mn-ea"/>
                <a:sym typeface="+mn-lt"/>
              </a:rPr>
              <a:t>远程实验</a:t>
            </a:r>
          </a:p>
        </p:txBody>
      </p:sp>
      <p:grpSp>
        <p:nvGrpSpPr>
          <p:cNvPr id="6" name="组合 5">
            <a:extLst>
              <a:ext uri="{FF2B5EF4-FFF2-40B4-BE49-F238E27FC236}">
                <a16:creationId xmlns:a16="http://schemas.microsoft.com/office/drawing/2014/main" xmlns="" id="{DE0E9BBD-D468-44B3-B32F-AD4859265FA6}"/>
              </a:ext>
            </a:extLst>
          </p:cNvPr>
          <p:cNvGrpSpPr/>
          <p:nvPr/>
        </p:nvGrpSpPr>
        <p:grpSpPr>
          <a:xfrm rot="20465448">
            <a:off x="5902232" y="2373176"/>
            <a:ext cx="4567869" cy="2489249"/>
            <a:chOff x="3625290" y="871041"/>
            <a:chExt cx="1464886" cy="798286"/>
          </a:xfrm>
        </p:grpSpPr>
        <p:sp>
          <p:nvSpPr>
            <p:cNvPr id="4" name="文本框 3">
              <a:extLst>
                <a:ext uri="{FF2B5EF4-FFF2-40B4-BE49-F238E27FC236}">
                  <a16:creationId xmlns:a16="http://schemas.microsoft.com/office/drawing/2014/main" xmlns="" id="{1055B3DB-8B27-4E3F-9099-7878895FD971}"/>
                </a:ext>
              </a:extLst>
            </p:cNvPr>
            <p:cNvSpPr txBox="1"/>
            <p:nvPr/>
          </p:nvSpPr>
          <p:spPr>
            <a:xfrm>
              <a:off x="3760587" y="929282"/>
              <a:ext cx="1194293" cy="710654"/>
            </a:xfrm>
            <a:prstGeom prst="rect">
              <a:avLst/>
            </a:prstGeom>
            <a:noFill/>
          </p:spPr>
          <p:txBody>
            <a:bodyPr wrap="none" rtlCol="0">
              <a:spAutoFit/>
            </a:bodyPr>
            <a:lstStyle/>
            <a:p>
              <a:r>
                <a:rPr lang="zh-CN" altLang="en-US" sz="13800" dirty="0">
                  <a:solidFill>
                    <a:schemeClr val="accent6"/>
                  </a:solidFill>
                  <a:cs typeface="+mn-ea"/>
                  <a:sym typeface="+mn-lt"/>
                </a:rPr>
                <a:t>任意</a:t>
              </a:r>
            </a:p>
          </p:txBody>
        </p:sp>
        <p:sp>
          <p:nvSpPr>
            <p:cNvPr id="5" name="矩形: 圆角 4">
              <a:extLst>
                <a:ext uri="{FF2B5EF4-FFF2-40B4-BE49-F238E27FC236}">
                  <a16:creationId xmlns:a16="http://schemas.microsoft.com/office/drawing/2014/main" xmlns="" id="{A78DD984-1F23-4ADE-BC87-C9758A6455A3}"/>
                </a:ext>
              </a:extLst>
            </p:cNvPr>
            <p:cNvSpPr/>
            <p:nvPr/>
          </p:nvSpPr>
          <p:spPr>
            <a:xfrm>
              <a:off x="3625290" y="871041"/>
              <a:ext cx="1464886" cy="798286"/>
            </a:xfrm>
            <a:prstGeom prst="roundRect">
              <a:avLst>
                <a:gd name="adj" fmla="val 27576"/>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19" name="图片 18">
            <a:extLst>
              <a:ext uri="{FF2B5EF4-FFF2-40B4-BE49-F238E27FC236}">
                <a16:creationId xmlns:a16="http://schemas.microsoft.com/office/drawing/2014/main" xmlns="" id="{6B4F92DD-4FBC-4844-A565-746EC401EF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6771" y="270426"/>
            <a:ext cx="10046165" cy="6317147"/>
          </a:xfrm>
          <a:prstGeom prst="rect">
            <a:avLst/>
          </a:prstGeom>
        </p:spPr>
      </p:pic>
    </p:spTree>
    <p:extLst>
      <p:ext uri="{BB962C8B-B14F-4D97-AF65-F5344CB8AC3E}">
        <p14:creationId xmlns:p14="http://schemas.microsoft.com/office/powerpoint/2010/main" val="3754720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575822" y="1462628"/>
            <a:ext cx="7332439" cy="584775"/>
          </a:xfrm>
          <a:prstGeom prst="rect">
            <a:avLst/>
          </a:prstGeom>
          <a:noFill/>
        </p:spPr>
        <p:txBody>
          <a:bodyPr wrap="square" rtlCol="0">
            <a:spAutoFit/>
          </a:bodyPr>
          <a:lstStyle/>
          <a:p>
            <a:r>
              <a:rPr lang="zh-CN" altLang="en-US" sz="3200" b="1" dirty="0">
                <a:solidFill>
                  <a:srgbClr val="24569D"/>
                </a:solidFill>
                <a:cs typeface="+mn-ea"/>
                <a:sym typeface="+mn-lt"/>
              </a:rPr>
              <a:t>北京航空航天大学远程桌面实验平台</a:t>
            </a:r>
          </a:p>
        </p:txBody>
      </p:sp>
      <p:sp>
        <p:nvSpPr>
          <p:cNvPr id="35" name="文本框 34"/>
          <p:cNvSpPr txBox="1"/>
          <p:nvPr/>
        </p:nvSpPr>
        <p:spPr>
          <a:xfrm>
            <a:off x="1575822" y="3849616"/>
            <a:ext cx="8262424" cy="584775"/>
          </a:xfrm>
          <a:prstGeom prst="rect">
            <a:avLst/>
          </a:prstGeom>
          <a:noFill/>
        </p:spPr>
        <p:txBody>
          <a:bodyPr wrap="square" rtlCol="0">
            <a:spAutoFit/>
          </a:bodyPr>
          <a:lstStyle>
            <a:defPPr>
              <a:defRPr lang="zh-CN"/>
            </a:defPPr>
            <a:lvl1pPr>
              <a:defRPr sz="3200" b="1">
                <a:solidFill>
                  <a:srgbClr val="24569D"/>
                </a:solidFill>
                <a:latin typeface="+mj-ea"/>
                <a:ea typeface="+mj-ea"/>
              </a:defRPr>
            </a:lvl1pPr>
          </a:lstStyle>
          <a:p>
            <a:r>
              <a:rPr lang="zh-CN" altLang="en-US" dirty="0" smtClean="0">
                <a:latin typeface="+mn-lt"/>
                <a:ea typeface="+mn-ea"/>
                <a:cs typeface="+mn-ea"/>
                <a:sym typeface="+mn-lt"/>
              </a:rPr>
              <a:t>江南</a:t>
            </a:r>
            <a:r>
              <a:rPr lang="zh-CN" altLang="en-US" dirty="0" smtClean="0">
                <a:latin typeface="+mn-lt"/>
                <a:ea typeface="+mn-ea"/>
                <a:cs typeface="+mn-ea"/>
                <a:sym typeface="+mn-lt"/>
              </a:rPr>
              <a:t>大学</a:t>
            </a:r>
            <a:endParaRPr lang="zh-CN" altLang="en-US" dirty="0">
              <a:latin typeface="+mn-lt"/>
              <a:ea typeface="+mn-ea"/>
              <a:cs typeface="+mn-ea"/>
              <a:sym typeface="+mn-lt"/>
            </a:endParaRPr>
          </a:p>
        </p:txBody>
      </p:sp>
      <p:sp>
        <p:nvSpPr>
          <p:cNvPr id="38" name="文本框 37"/>
          <p:cNvSpPr txBox="1"/>
          <p:nvPr/>
        </p:nvSpPr>
        <p:spPr>
          <a:xfrm>
            <a:off x="1575822" y="2656122"/>
            <a:ext cx="8159171" cy="584775"/>
          </a:xfrm>
          <a:prstGeom prst="rect">
            <a:avLst/>
          </a:prstGeom>
          <a:noFill/>
        </p:spPr>
        <p:txBody>
          <a:bodyPr wrap="square" rtlCol="0">
            <a:spAutoFit/>
          </a:bodyPr>
          <a:lstStyle>
            <a:defPPr>
              <a:defRPr lang="zh-CN"/>
            </a:defPPr>
            <a:lvl1pPr>
              <a:defRPr sz="3200" b="1">
                <a:solidFill>
                  <a:srgbClr val="24569D"/>
                </a:solidFill>
                <a:latin typeface="+mj-ea"/>
                <a:ea typeface="+mj-ea"/>
              </a:defRPr>
            </a:lvl1pPr>
          </a:lstStyle>
          <a:p>
            <a:r>
              <a:rPr lang="zh-CN" altLang="en-US" dirty="0">
                <a:latin typeface="+mn-lt"/>
                <a:ea typeface="+mn-ea"/>
                <a:cs typeface="+mn-ea"/>
                <a:sym typeface="+mn-lt"/>
              </a:rPr>
              <a:t>北京科技大学虚拟机实验平台</a:t>
            </a:r>
          </a:p>
        </p:txBody>
      </p:sp>
      <p:sp>
        <p:nvSpPr>
          <p:cNvPr id="46" name="文本框 45"/>
          <p:cNvSpPr txBox="1"/>
          <p:nvPr/>
        </p:nvSpPr>
        <p:spPr>
          <a:xfrm>
            <a:off x="1575822" y="5043110"/>
            <a:ext cx="9219296" cy="584775"/>
          </a:xfrm>
          <a:prstGeom prst="rect">
            <a:avLst/>
          </a:prstGeom>
          <a:noFill/>
        </p:spPr>
        <p:txBody>
          <a:bodyPr wrap="square" rtlCol="0">
            <a:spAutoFit/>
          </a:bodyPr>
          <a:lstStyle>
            <a:defPPr>
              <a:defRPr lang="zh-CN"/>
            </a:defPPr>
            <a:lvl1pPr>
              <a:defRPr sz="3200" b="1">
                <a:solidFill>
                  <a:srgbClr val="24569D"/>
                </a:solidFill>
                <a:latin typeface="+mj-ea"/>
                <a:ea typeface="+mj-ea"/>
              </a:defRPr>
            </a:lvl1pPr>
          </a:lstStyle>
          <a:p>
            <a:r>
              <a:rPr lang="zh-CN" altLang="en-US">
                <a:latin typeface="+mn-lt"/>
                <a:ea typeface="+mn-ea"/>
                <a:cs typeface="+mn-ea"/>
                <a:sym typeface="+mn-lt"/>
              </a:rPr>
              <a:t>日本政法大学基于</a:t>
            </a:r>
            <a:r>
              <a:rPr lang="en-US" altLang="zh-CN" dirty="0">
                <a:latin typeface="+mn-lt"/>
                <a:ea typeface="+mn-ea"/>
                <a:cs typeface="+mn-ea"/>
                <a:sym typeface="+mn-lt"/>
              </a:rPr>
              <a:t>ISE</a:t>
            </a:r>
            <a:r>
              <a:rPr lang="zh-CN" altLang="en-US" dirty="0">
                <a:latin typeface="+mn-lt"/>
                <a:ea typeface="+mn-ea"/>
                <a:cs typeface="+mn-ea"/>
                <a:sym typeface="+mn-lt"/>
              </a:rPr>
              <a:t>开发平台的远程实验平台</a:t>
            </a:r>
          </a:p>
        </p:txBody>
      </p:sp>
      <p:sp>
        <p:nvSpPr>
          <p:cNvPr id="54" name="文本框 53"/>
          <p:cNvSpPr txBox="1"/>
          <p:nvPr/>
        </p:nvSpPr>
        <p:spPr>
          <a:xfrm>
            <a:off x="379372" y="206200"/>
            <a:ext cx="2339102" cy="461665"/>
          </a:xfrm>
          <a:prstGeom prst="rect">
            <a:avLst/>
          </a:prstGeom>
          <a:noFill/>
        </p:spPr>
        <p:txBody>
          <a:bodyPr wrap="none" rtlCol="0">
            <a:spAutoFit/>
          </a:bodyPr>
          <a:lstStyle/>
          <a:p>
            <a:r>
              <a:rPr lang="zh-CN" altLang="en-US" sz="2400" dirty="0">
                <a:cs typeface="+mn-ea"/>
                <a:sym typeface="+mn-lt"/>
              </a:rPr>
              <a:t>国内外研究现状</a:t>
            </a:r>
          </a:p>
        </p:txBody>
      </p:sp>
      <p:sp>
        <p:nvSpPr>
          <p:cNvPr id="56" name="文本框 55"/>
          <p:cNvSpPr txBox="1"/>
          <p:nvPr/>
        </p:nvSpPr>
        <p:spPr>
          <a:xfrm>
            <a:off x="1575822" y="3240897"/>
            <a:ext cx="5495674" cy="338554"/>
          </a:xfrm>
          <a:prstGeom prst="rect">
            <a:avLst/>
          </a:prstGeom>
          <a:noFill/>
        </p:spPr>
        <p:txBody>
          <a:bodyPr wrap="square" rtlCol="0">
            <a:spAutoFit/>
          </a:bodyPr>
          <a:lstStyle/>
          <a:p>
            <a:r>
              <a:rPr lang="zh-CN" altLang="en-US" sz="1600" dirty="0">
                <a:cs typeface="+mn-ea"/>
                <a:sym typeface="+mn-lt"/>
              </a:rPr>
              <a:t>内存资源占用过大，限制了一个板子必须连接一台电脑</a:t>
            </a:r>
            <a:endParaRPr lang="en-US" altLang="zh-CN" sz="1600" dirty="0">
              <a:cs typeface="+mn-ea"/>
              <a:sym typeface="+mn-lt"/>
            </a:endParaRPr>
          </a:p>
        </p:txBody>
      </p:sp>
      <p:sp>
        <p:nvSpPr>
          <p:cNvPr id="57" name="文本框 56"/>
          <p:cNvSpPr txBox="1"/>
          <p:nvPr/>
        </p:nvSpPr>
        <p:spPr>
          <a:xfrm>
            <a:off x="1575822" y="4434391"/>
            <a:ext cx="3488538" cy="338554"/>
          </a:xfrm>
          <a:prstGeom prst="rect">
            <a:avLst/>
          </a:prstGeom>
          <a:noFill/>
        </p:spPr>
        <p:txBody>
          <a:bodyPr wrap="square" rtlCol="0">
            <a:spAutoFit/>
          </a:bodyPr>
          <a:lstStyle/>
          <a:p>
            <a:r>
              <a:rPr lang="zh-CN" altLang="en-US" sz="1600" dirty="0">
                <a:cs typeface="+mn-ea"/>
                <a:sym typeface="+mn-lt"/>
              </a:rPr>
              <a:t>通过摄像头观察实验结果效果不好</a:t>
            </a:r>
            <a:endParaRPr lang="en-US" altLang="zh-CN" sz="1600" dirty="0">
              <a:cs typeface="+mn-ea"/>
              <a:sym typeface="+mn-lt"/>
            </a:endParaRPr>
          </a:p>
        </p:txBody>
      </p:sp>
      <p:sp>
        <p:nvSpPr>
          <p:cNvPr id="58" name="文本框 57"/>
          <p:cNvSpPr txBox="1"/>
          <p:nvPr/>
        </p:nvSpPr>
        <p:spPr>
          <a:xfrm>
            <a:off x="1575822" y="5627885"/>
            <a:ext cx="3488538" cy="338554"/>
          </a:xfrm>
          <a:prstGeom prst="rect">
            <a:avLst/>
          </a:prstGeom>
          <a:noFill/>
        </p:spPr>
        <p:txBody>
          <a:bodyPr wrap="square" rtlCol="0">
            <a:spAutoFit/>
          </a:bodyPr>
          <a:lstStyle/>
          <a:p>
            <a:r>
              <a:rPr lang="en-US" altLang="zh-CN" sz="1600" dirty="0">
                <a:cs typeface="+mn-ea"/>
                <a:sym typeface="+mn-lt"/>
              </a:rPr>
              <a:t>ISE</a:t>
            </a:r>
            <a:r>
              <a:rPr lang="zh-CN" altLang="en-US" sz="1600" dirty="0">
                <a:cs typeface="+mn-ea"/>
                <a:sym typeface="+mn-lt"/>
              </a:rPr>
              <a:t>开发平台不再更新</a:t>
            </a:r>
            <a:endParaRPr lang="en-US" altLang="zh-CN" sz="1600" dirty="0">
              <a:cs typeface="+mn-ea"/>
              <a:sym typeface="+mn-lt"/>
            </a:endParaRPr>
          </a:p>
        </p:txBody>
      </p:sp>
      <p:sp>
        <p:nvSpPr>
          <p:cNvPr id="28" name="文本框 27"/>
          <p:cNvSpPr txBox="1"/>
          <p:nvPr/>
        </p:nvSpPr>
        <p:spPr>
          <a:xfrm>
            <a:off x="1575822" y="2047403"/>
            <a:ext cx="3488538" cy="584775"/>
          </a:xfrm>
          <a:prstGeom prst="rect">
            <a:avLst/>
          </a:prstGeom>
          <a:noFill/>
        </p:spPr>
        <p:txBody>
          <a:bodyPr wrap="square" rtlCol="0">
            <a:spAutoFit/>
          </a:bodyPr>
          <a:lstStyle/>
          <a:p>
            <a:r>
              <a:rPr lang="zh-CN" altLang="en-US" sz="1600" dirty="0">
                <a:cs typeface="+mn-ea"/>
                <a:sym typeface="+mn-lt"/>
              </a:rPr>
              <a:t>存在网络延迟、对网络环境要求苛刻</a:t>
            </a:r>
            <a:endParaRPr lang="en-US" altLang="zh-CN" sz="1600" dirty="0">
              <a:cs typeface="+mn-ea"/>
              <a:sym typeface="+mn-lt"/>
            </a:endParaRPr>
          </a:p>
          <a:p>
            <a:endParaRPr lang="en-US" altLang="zh-CN" sz="1600" dirty="0">
              <a:cs typeface="+mn-ea"/>
              <a:sym typeface="+mn-lt"/>
            </a:endParaRPr>
          </a:p>
        </p:txBody>
      </p:sp>
    </p:spTree>
    <p:extLst>
      <p:ext uri="{BB962C8B-B14F-4D97-AF65-F5344CB8AC3E}">
        <p14:creationId xmlns:p14="http://schemas.microsoft.com/office/powerpoint/2010/main" val="379682468"/>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10" presetClass="entr" presetSubtype="0" fill="hold" grpId="0" nodeType="withEffect">
                                  <p:stCondLst>
                                    <p:cond delay="1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grpId="0" nodeType="withEffect">
                                  <p:stCondLst>
                                    <p:cond delay="125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par>
                                <p:cTn id="21" presetID="42" presetClass="entr" presetSubtype="0" fill="hold" grpId="0" nodeType="withEffect">
                                  <p:stCondLst>
                                    <p:cond delay="175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anim calcmode="lin" valueType="num">
                                      <p:cBhvr>
                                        <p:cTn id="24" dur="500" fill="hold"/>
                                        <p:tgtEl>
                                          <p:spTgt spid="56"/>
                                        </p:tgtEl>
                                        <p:attrNameLst>
                                          <p:attrName>ppt_x</p:attrName>
                                        </p:attrNameLst>
                                      </p:cBhvr>
                                      <p:tavLst>
                                        <p:tav tm="0">
                                          <p:val>
                                            <p:strVal val="#ppt_x"/>
                                          </p:val>
                                        </p:tav>
                                        <p:tav tm="100000">
                                          <p:val>
                                            <p:strVal val="#ppt_x"/>
                                          </p:val>
                                        </p:tav>
                                      </p:tavLst>
                                    </p:anim>
                                    <p:anim calcmode="lin" valueType="num">
                                      <p:cBhvr>
                                        <p:cTn id="25" dur="500" fill="hold"/>
                                        <p:tgtEl>
                                          <p:spTgt spid="5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175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anim calcmode="lin" valueType="num">
                                      <p:cBhvr>
                                        <p:cTn id="29" dur="500" fill="hold"/>
                                        <p:tgtEl>
                                          <p:spTgt spid="57"/>
                                        </p:tgtEl>
                                        <p:attrNameLst>
                                          <p:attrName>ppt_x</p:attrName>
                                        </p:attrNameLst>
                                      </p:cBhvr>
                                      <p:tavLst>
                                        <p:tav tm="0">
                                          <p:val>
                                            <p:strVal val="#ppt_x"/>
                                          </p:val>
                                        </p:tav>
                                        <p:tav tm="100000">
                                          <p:val>
                                            <p:strVal val="#ppt_x"/>
                                          </p:val>
                                        </p:tav>
                                      </p:tavLst>
                                    </p:anim>
                                    <p:anim calcmode="lin" valueType="num">
                                      <p:cBhvr>
                                        <p:cTn id="30" dur="500" fill="hold"/>
                                        <p:tgtEl>
                                          <p:spTgt spid="57"/>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175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anim calcmode="lin" valueType="num">
                                      <p:cBhvr>
                                        <p:cTn id="34" dur="500" fill="hold"/>
                                        <p:tgtEl>
                                          <p:spTgt spid="58"/>
                                        </p:tgtEl>
                                        <p:attrNameLst>
                                          <p:attrName>ppt_x</p:attrName>
                                        </p:attrNameLst>
                                      </p:cBhvr>
                                      <p:tavLst>
                                        <p:tav tm="0">
                                          <p:val>
                                            <p:strVal val="#ppt_x"/>
                                          </p:val>
                                        </p:tav>
                                        <p:tav tm="100000">
                                          <p:val>
                                            <p:strVal val="#ppt_x"/>
                                          </p:val>
                                        </p:tav>
                                      </p:tavLst>
                                    </p:anim>
                                    <p:anim calcmode="lin" valueType="num">
                                      <p:cBhvr>
                                        <p:cTn id="35" dur="500" fill="hold"/>
                                        <p:tgtEl>
                                          <p:spTgt spid="5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75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anim calcmode="lin" valueType="num">
                                      <p:cBhvr>
                                        <p:cTn id="39" dur="500" fill="hold"/>
                                        <p:tgtEl>
                                          <p:spTgt spid="28"/>
                                        </p:tgtEl>
                                        <p:attrNameLst>
                                          <p:attrName>ppt_x</p:attrName>
                                        </p:attrNameLst>
                                      </p:cBhvr>
                                      <p:tavLst>
                                        <p:tav tm="0">
                                          <p:val>
                                            <p:strVal val="#ppt_x"/>
                                          </p:val>
                                        </p:tav>
                                        <p:tav tm="100000">
                                          <p:val>
                                            <p:strVal val="#ppt_x"/>
                                          </p:val>
                                        </p:tav>
                                      </p:tavLst>
                                    </p:anim>
                                    <p:anim calcmode="lin" valueType="num">
                                      <p:cBhvr>
                                        <p:cTn id="40"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38" grpId="0"/>
      <p:bldP spid="46" grpId="0"/>
      <p:bldP spid="54" grpId="0"/>
      <p:bldP spid="56" grpId="0"/>
      <p:bldP spid="57" grpId="0"/>
      <p:bldP spid="58"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1826074" y="2361274"/>
            <a:ext cx="4134466" cy="523220"/>
          </a:xfrm>
          <a:prstGeom prst="rect">
            <a:avLst/>
          </a:prstGeom>
          <a:noFill/>
        </p:spPr>
        <p:txBody>
          <a:bodyPr wrap="none" rtlCol="0">
            <a:spAutoFit/>
          </a:bodyPr>
          <a:lstStyle/>
          <a:p>
            <a:pPr lvl="0" algn="ctr" defTabSz="457200">
              <a:defRPr/>
            </a:pPr>
            <a:r>
              <a:rPr lang="zh-CN" altLang="en-US" sz="2800" b="1" dirty="0">
                <a:cs typeface="+mn-ea"/>
                <a:sym typeface="+mn-lt"/>
              </a:rPr>
              <a:t>突破了时间和地点的限制</a:t>
            </a:r>
            <a:endParaRPr lang="en-US" altLang="zh-CN" sz="2800" b="1" dirty="0">
              <a:cs typeface="+mn-ea"/>
              <a:sym typeface="+mn-lt"/>
            </a:endParaRPr>
          </a:p>
        </p:txBody>
      </p:sp>
      <p:sp>
        <p:nvSpPr>
          <p:cNvPr id="28" name="文本框 27"/>
          <p:cNvSpPr txBox="1"/>
          <p:nvPr/>
        </p:nvSpPr>
        <p:spPr>
          <a:xfrm>
            <a:off x="1826074" y="3133985"/>
            <a:ext cx="2698175" cy="523220"/>
          </a:xfrm>
          <a:prstGeom prst="rect">
            <a:avLst/>
          </a:prstGeom>
          <a:noFill/>
        </p:spPr>
        <p:txBody>
          <a:bodyPr wrap="none" rtlCol="0">
            <a:spAutoFit/>
          </a:bodyPr>
          <a:lstStyle/>
          <a:p>
            <a:r>
              <a:rPr lang="zh-CN" altLang="en-US" sz="2800" b="1" dirty="0">
                <a:cs typeface="+mn-ea"/>
                <a:sym typeface="+mn-lt"/>
              </a:rPr>
              <a:t>可以有效的管理</a:t>
            </a:r>
          </a:p>
        </p:txBody>
      </p:sp>
      <p:sp>
        <p:nvSpPr>
          <p:cNvPr id="31" name="文本框 30"/>
          <p:cNvSpPr txBox="1"/>
          <p:nvPr/>
        </p:nvSpPr>
        <p:spPr>
          <a:xfrm>
            <a:off x="1826074" y="3906696"/>
            <a:ext cx="5127173" cy="523220"/>
          </a:xfrm>
          <a:prstGeom prst="rect">
            <a:avLst/>
          </a:prstGeom>
          <a:noFill/>
        </p:spPr>
        <p:txBody>
          <a:bodyPr wrap="none" rtlCol="0">
            <a:spAutoFit/>
          </a:bodyPr>
          <a:lstStyle/>
          <a:p>
            <a:pPr algn="ctr" defTabSz="457200">
              <a:defRPr/>
            </a:pPr>
            <a:r>
              <a:rPr lang="zh-CN" altLang="en-US" sz="2800" b="1" dirty="0">
                <a:cs typeface="+mn-ea"/>
                <a:sym typeface="+mn-lt"/>
              </a:rPr>
              <a:t>平台使用</a:t>
            </a:r>
            <a:r>
              <a:rPr lang="en-US" altLang="zh-CN" sz="2800" b="1" dirty="0">
                <a:cs typeface="+mn-ea"/>
                <a:sym typeface="+mn-lt"/>
              </a:rPr>
              <a:t>Vivado</a:t>
            </a:r>
            <a:r>
              <a:rPr lang="zh-CN" altLang="en-US" sz="2800" b="1" dirty="0">
                <a:cs typeface="+mn-ea"/>
                <a:sym typeface="+mn-lt"/>
              </a:rPr>
              <a:t> 开发设计环境</a:t>
            </a:r>
            <a:endParaRPr lang="en-US" altLang="zh-CN" sz="2800" b="1" dirty="0">
              <a:cs typeface="+mn-ea"/>
              <a:sym typeface="+mn-lt"/>
            </a:endParaRPr>
          </a:p>
        </p:txBody>
      </p:sp>
      <p:sp>
        <p:nvSpPr>
          <p:cNvPr id="34" name="文本框 33"/>
          <p:cNvSpPr txBox="1"/>
          <p:nvPr/>
        </p:nvSpPr>
        <p:spPr>
          <a:xfrm>
            <a:off x="1826074" y="4679406"/>
            <a:ext cx="10909311" cy="523220"/>
          </a:xfrm>
          <a:prstGeom prst="rect">
            <a:avLst/>
          </a:prstGeom>
          <a:noFill/>
        </p:spPr>
        <p:txBody>
          <a:bodyPr wrap="square" rtlCol="0">
            <a:spAutoFit/>
          </a:bodyPr>
          <a:lstStyle/>
          <a:p>
            <a:r>
              <a:rPr lang="zh-CN" altLang="en-US" sz="2800" b="1" dirty="0">
                <a:cs typeface="+mn-ea"/>
                <a:sym typeface="+mn-lt"/>
              </a:rPr>
              <a:t>已审批立项配套教材，加强学生对于数字电路课程的理解</a:t>
            </a:r>
          </a:p>
        </p:txBody>
      </p:sp>
      <p:sp>
        <p:nvSpPr>
          <p:cNvPr id="27" name="文本框 26">
            <a:extLst>
              <a:ext uri="{FF2B5EF4-FFF2-40B4-BE49-F238E27FC236}">
                <a16:creationId xmlns:a16="http://schemas.microsoft.com/office/drawing/2014/main" xmlns="" id="{7BB5D437-81A1-45FA-A981-EDC1D1872327}"/>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优势</a:t>
            </a:r>
          </a:p>
        </p:txBody>
      </p:sp>
      <p:grpSp>
        <p:nvGrpSpPr>
          <p:cNvPr id="29" name="组合 28">
            <a:extLst>
              <a:ext uri="{FF2B5EF4-FFF2-40B4-BE49-F238E27FC236}">
                <a16:creationId xmlns:a16="http://schemas.microsoft.com/office/drawing/2014/main" xmlns="" id="{D660212C-C832-42B2-844B-DBB0B059876A}"/>
              </a:ext>
            </a:extLst>
          </p:cNvPr>
          <p:cNvGrpSpPr/>
          <p:nvPr/>
        </p:nvGrpSpPr>
        <p:grpSpPr>
          <a:xfrm>
            <a:off x="1179591" y="2344754"/>
            <a:ext cx="556260" cy="556260"/>
            <a:chOff x="3621404" y="2682240"/>
            <a:chExt cx="556260" cy="556260"/>
          </a:xfrm>
        </p:grpSpPr>
        <p:sp>
          <p:nvSpPr>
            <p:cNvPr id="30" name="椭圆 29">
              <a:extLst>
                <a:ext uri="{FF2B5EF4-FFF2-40B4-BE49-F238E27FC236}">
                  <a16:creationId xmlns:a16="http://schemas.microsoft.com/office/drawing/2014/main" xmlns="" id="{D1ACB97E-646C-408D-B610-8E2C7A7BB0B2}"/>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L 形 31">
              <a:extLst>
                <a:ext uri="{FF2B5EF4-FFF2-40B4-BE49-F238E27FC236}">
                  <a16:creationId xmlns:a16="http://schemas.microsoft.com/office/drawing/2014/main" xmlns="" id="{A963EB2D-D7ED-464F-8C8B-58BBA13B811D}"/>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3" name="组合 32">
            <a:extLst>
              <a:ext uri="{FF2B5EF4-FFF2-40B4-BE49-F238E27FC236}">
                <a16:creationId xmlns:a16="http://schemas.microsoft.com/office/drawing/2014/main" xmlns="" id="{3D9B88A6-5EB3-49FF-B9B3-5A5C11AB90FB}"/>
              </a:ext>
            </a:extLst>
          </p:cNvPr>
          <p:cNvGrpSpPr/>
          <p:nvPr/>
        </p:nvGrpSpPr>
        <p:grpSpPr>
          <a:xfrm>
            <a:off x="1179591" y="3117465"/>
            <a:ext cx="556260" cy="556260"/>
            <a:chOff x="3621404" y="2682240"/>
            <a:chExt cx="556260" cy="556260"/>
          </a:xfrm>
        </p:grpSpPr>
        <p:sp>
          <p:nvSpPr>
            <p:cNvPr id="35" name="椭圆 34">
              <a:extLst>
                <a:ext uri="{FF2B5EF4-FFF2-40B4-BE49-F238E27FC236}">
                  <a16:creationId xmlns:a16="http://schemas.microsoft.com/office/drawing/2014/main" xmlns="" id="{285FDC00-B583-4EC4-AEA1-73184E5B2C3C}"/>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L 形 35">
              <a:extLst>
                <a:ext uri="{FF2B5EF4-FFF2-40B4-BE49-F238E27FC236}">
                  <a16:creationId xmlns:a16="http://schemas.microsoft.com/office/drawing/2014/main" xmlns="" id="{A4F9686B-1BC7-4B88-B1D8-98E38175CA72}"/>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7" name="组合 36">
            <a:extLst>
              <a:ext uri="{FF2B5EF4-FFF2-40B4-BE49-F238E27FC236}">
                <a16:creationId xmlns:a16="http://schemas.microsoft.com/office/drawing/2014/main" xmlns="" id="{367E73D6-24FD-4DE9-AFD5-C33480B0154F}"/>
              </a:ext>
            </a:extLst>
          </p:cNvPr>
          <p:cNvGrpSpPr/>
          <p:nvPr/>
        </p:nvGrpSpPr>
        <p:grpSpPr>
          <a:xfrm>
            <a:off x="1179591" y="3890176"/>
            <a:ext cx="556260" cy="556260"/>
            <a:chOff x="3621404" y="2682240"/>
            <a:chExt cx="556260" cy="556260"/>
          </a:xfrm>
        </p:grpSpPr>
        <p:sp>
          <p:nvSpPr>
            <p:cNvPr id="39" name="椭圆 38">
              <a:extLst>
                <a:ext uri="{FF2B5EF4-FFF2-40B4-BE49-F238E27FC236}">
                  <a16:creationId xmlns:a16="http://schemas.microsoft.com/office/drawing/2014/main" xmlns="" id="{51893547-D8A9-43CC-A794-4C2F98573942}"/>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L 形 39">
              <a:extLst>
                <a:ext uri="{FF2B5EF4-FFF2-40B4-BE49-F238E27FC236}">
                  <a16:creationId xmlns:a16="http://schemas.microsoft.com/office/drawing/2014/main" xmlns="" id="{55D0FE1C-20A9-46D3-9A68-A16A36FB9CEE}"/>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1" name="组合 40">
            <a:extLst>
              <a:ext uri="{FF2B5EF4-FFF2-40B4-BE49-F238E27FC236}">
                <a16:creationId xmlns:a16="http://schemas.microsoft.com/office/drawing/2014/main" xmlns="" id="{FAAAA898-48A7-454E-9BBA-906384685481}"/>
              </a:ext>
            </a:extLst>
          </p:cNvPr>
          <p:cNvGrpSpPr/>
          <p:nvPr/>
        </p:nvGrpSpPr>
        <p:grpSpPr>
          <a:xfrm>
            <a:off x="1179591" y="4662886"/>
            <a:ext cx="556260" cy="556260"/>
            <a:chOff x="3621404" y="2682240"/>
            <a:chExt cx="556260" cy="556260"/>
          </a:xfrm>
        </p:grpSpPr>
        <p:sp>
          <p:nvSpPr>
            <p:cNvPr id="42" name="椭圆 41">
              <a:extLst>
                <a:ext uri="{FF2B5EF4-FFF2-40B4-BE49-F238E27FC236}">
                  <a16:creationId xmlns:a16="http://schemas.microsoft.com/office/drawing/2014/main" xmlns="" id="{8CF715F8-7FC2-406D-800C-80F737956875}"/>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L 形 42">
              <a:extLst>
                <a:ext uri="{FF2B5EF4-FFF2-40B4-BE49-F238E27FC236}">
                  <a16:creationId xmlns:a16="http://schemas.microsoft.com/office/drawing/2014/main" xmlns="" id="{74D53DDD-59A7-44B2-BF30-50C5BE269D96}"/>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736857075"/>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Scale>
                                      <p:cBhvr>
                                        <p:cTn id="7" dur="375" fill="hold">
                                          <p:stCondLst>
                                            <p:cond delay="0"/>
                                          </p:stCondLst>
                                        </p:cTn>
                                        <p:tgtEl>
                                          <p:spTgt spid="27"/>
                                        </p:tgtEl>
                                      </p:cBhvr>
                                      <p:from x="150000" y="150000"/>
                                      <p:to x="90000" y="90000"/>
                                    </p:animScale>
                                    <p:animScale>
                                      <p:cBhvr>
                                        <p:cTn id="8" dur="375" fill="hold">
                                          <p:stCondLst>
                                            <p:cond delay="375"/>
                                          </p:stCondLst>
                                        </p:cTn>
                                        <p:tgtEl>
                                          <p:spTgt spid="27"/>
                                        </p:tgtEl>
                                      </p:cBhvr>
                                      <p:from x="90000" y="90000"/>
                                      <p:to x="100000" y="10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p:bldP spid="31" grpId="0"/>
      <p:bldP spid="34"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4060" y="1065436"/>
            <a:ext cx="3702134" cy="5495026"/>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015" y="1065435"/>
            <a:ext cx="4140680" cy="5501189"/>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319" y="1065436"/>
            <a:ext cx="3551725" cy="5495026"/>
          </a:xfrm>
          <a:prstGeom prst="rect">
            <a:avLst/>
          </a:prstGeom>
        </p:spPr>
      </p:pic>
      <p:sp>
        <p:nvSpPr>
          <p:cNvPr id="5" name="文本框 4"/>
          <p:cNvSpPr txBox="1"/>
          <p:nvPr/>
        </p:nvSpPr>
        <p:spPr>
          <a:xfrm>
            <a:off x="198408" y="181155"/>
            <a:ext cx="3700732" cy="461665"/>
          </a:xfrm>
          <a:prstGeom prst="rect">
            <a:avLst/>
          </a:prstGeom>
          <a:noFill/>
        </p:spPr>
        <p:txBody>
          <a:bodyPr wrap="square" rtlCol="0">
            <a:spAutoFit/>
          </a:bodyPr>
          <a:lstStyle/>
          <a:p>
            <a:r>
              <a:rPr lang="en-US" altLang="zh-CN" sz="2400" dirty="0">
                <a:cs typeface="+mn-ea"/>
                <a:sym typeface="+mn-lt"/>
              </a:rPr>
              <a:t>Vivado</a:t>
            </a:r>
            <a:r>
              <a:rPr lang="zh-CN" altLang="en-US" sz="2400" dirty="0">
                <a:cs typeface="+mn-ea"/>
                <a:sym typeface="+mn-lt"/>
              </a:rPr>
              <a:t>与</a:t>
            </a:r>
            <a:r>
              <a:rPr lang="en-US" altLang="zh-CN" sz="2400" dirty="0">
                <a:cs typeface="+mn-ea"/>
                <a:sym typeface="+mn-lt"/>
              </a:rPr>
              <a:t>ISE</a:t>
            </a:r>
            <a:r>
              <a:rPr lang="zh-CN" altLang="en-US" sz="2400" dirty="0">
                <a:cs typeface="+mn-ea"/>
                <a:sym typeface="+mn-lt"/>
              </a:rPr>
              <a:t>对比</a:t>
            </a:r>
          </a:p>
        </p:txBody>
      </p:sp>
    </p:spTree>
    <p:extLst>
      <p:ext uri="{BB962C8B-B14F-4D97-AF65-F5344CB8AC3E}">
        <p14:creationId xmlns:p14="http://schemas.microsoft.com/office/powerpoint/2010/main" val="342769830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w0jgxi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4569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2676</TotalTime>
  <Words>3277</Words>
  <Application>Microsoft Macintosh PowerPoint</Application>
  <PresentationFormat>宽屏</PresentationFormat>
  <Paragraphs>310</Paragraphs>
  <Slides>38</Slides>
  <Notes>35</Notes>
  <HiddenSlides>0</HiddenSlides>
  <MMClips>2</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38</vt:i4>
      </vt:variant>
    </vt:vector>
  </HeadingPairs>
  <TitlesOfParts>
    <vt:vector size="45" baseType="lpstr">
      <vt:lpstr>DengXian</vt:lpstr>
      <vt:lpstr>Helvetica Neue</vt:lpstr>
      <vt:lpstr>Segoe UI Light</vt:lpstr>
      <vt:lpstr>方正兰亭超细黑简体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Sinopec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申志鹏</dc:creator>
  <cp:lastModifiedBy>贾迈克</cp:lastModifiedBy>
  <cp:revision>136</cp:revision>
  <dcterms:created xsi:type="dcterms:W3CDTF">2017-05-25T10:36:18Z</dcterms:created>
  <dcterms:modified xsi:type="dcterms:W3CDTF">2017-09-27T05:23:22Z</dcterms:modified>
</cp:coreProperties>
</file>